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73"/>
  </p:notesMasterIdLst>
  <p:handoutMasterIdLst>
    <p:handoutMasterId r:id="rId74"/>
  </p:handoutMasterIdLst>
  <p:sldIdLst>
    <p:sldId id="259" r:id="rId2"/>
    <p:sldId id="485" r:id="rId3"/>
    <p:sldId id="487" r:id="rId4"/>
    <p:sldId id="488" r:id="rId5"/>
    <p:sldId id="370" r:id="rId6"/>
    <p:sldId id="368" r:id="rId7"/>
    <p:sldId id="478" r:id="rId8"/>
    <p:sldId id="468" r:id="rId9"/>
    <p:sldId id="469" r:id="rId10"/>
    <p:sldId id="479" r:id="rId11"/>
    <p:sldId id="480" r:id="rId12"/>
    <p:sldId id="482" r:id="rId13"/>
    <p:sldId id="489" r:id="rId14"/>
    <p:sldId id="392" r:id="rId15"/>
    <p:sldId id="443" r:id="rId16"/>
    <p:sldId id="470" r:id="rId17"/>
    <p:sldId id="483" r:id="rId18"/>
    <p:sldId id="477" r:id="rId19"/>
    <p:sldId id="394" r:id="rId20"/>
    <p:sldId id="395" r:id="rId21"/>
    <p:sldId id="396" r:id="rId22"/>
    <p:sldId id="445" r:id="rId23"/>
    <p:sldId id="399" r:id="rId24"/>
    <p:sldId id="453" r:id="rId25"/>
    <p:sldId id="456" r:id="rId26"/>
    <p:sldId id="454" r:id="rId27"/>
    <p:sldId id="455" r:id="rId28"/>
    <p:sldId id="409" r:id="rId29"/>
    <p:sldId id="410" r:id="rId30"/>
    <p:sldId id="411" r:id="rId31"/>
    <p:sldId id="471" r:id="rId32"/>
    <p:sldId id="457" r:id="rId33"/>
    <p:sldId id="473" r:id="rId34"/>
    <p:sldId id="474" r:id="rId35"/>
    <p:sldId id="414" r:id="rId36"/>
    <p:sldId id="458" r:id="rId37"/>
    <p:sldId id="417" r:id="rId38"/>
    <p:sldId id="446" r:id="rId39"/>
    <p:sldId id="448" r:id="rId40"/>
    <p:sldId id="460" r:id="rId41"/>
    <p:sldId id="447" r:id="rId42"/>
    <p:sldId id="418" r:id="rId43"/>
    <p:sldId id="419" r:id="rId44"/>
    <p:sldId id="449" r:id="rId45"/>
    <p:sldId id="420" r:id="rId46"/>
    <p:sldId id="461" r:id="rId47"/>
    <p:sldId id="462" r:id="rId48"/>
    <p:sldId id="393" r:id="rId49"/>
    <p:sldId id="390" r:id="rId50"/>
    <p:sldId id="421" r:id="rId51"/>
    <p:sldId id="426" r:id="rId52"/>
    <p:sldId id="450" r:id="rId53"/>
    <p:sldId id="475" r:id="rId54"/>
    <p:sldId id="428" r:id="rId55"/>
    <p:sldId id="463" r:id="rId56"/>
    <p:sldId id="429" r:id="rId57"/>
    <p:sldId id="476" r:id="rId58"/>
    <p:sldId id="435" r:id="rId59"/>
    <p:sldId id="464" r:id="rId60"/>
    <p:sldId id="436" r:id="rId61"/>
    <p:sldId id="437" r:id="rId62"/>
    <p:sldId id="451" r:id="rId63"/>
    <p:sldId id="439" r:id="rId64"/>
    <p:sldId id="452" r:id="rId65"/>
    <p:sldId id="466" r:id="rId66"/>
    <p:sldId id="484" r:id="rId67"/>
    <p:sldId id="440" r:id="rId68"/>
    <p:sldId id="345" r:id="rId69"/>
    <p:sldId id="490" r:id="rId70"/>
    <p:sldId id="354" r:id="rId71"/>
    <p:sldId id="269" r:id="rId72"/>
  </p:sldIdLst>
  <p:sldSz cx="9906000" cy="6858000" type="A4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orient="horz" pos="4080">
          <p15:clr>
            <a:srgbClr val="A4A3A4"/>
          </p15:clr>
        </p15:guide>
        <p15:guide id="3" pos="5980">
          <p15:clr>
            <a:srgbClr val="A4A3A4"/>
          </p15:clr>
        </p15:guide>
        <p15:guide id="4" pos="1508">
          <p15:clr>
            <a:srgbClr val="A4A3A4"/>
          </p15:clr>
        </p15:guide>
        <p15:guide id="5" pos="208">
          <p15:clr>
            <a:srgbClr val="A4A3A4"/>
          </p15:clr>
        </p15:guide>
        <p15:guide id="6" pos="3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ässle, Daniela" initials="SD" lastIdx="1" clrIdx="0">
    <p:extLst>
      <p:ext uri="{19B8F6BF-5375-455C-9EA6-DF929625EA0E}">
        <p15:presenceInfo xmlns:p15="http://schemas.microsoft.com/office/powerpoint/2012/main" userId="S-1-5-21-789085689-25561635-1170935872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7E7"/>
    <a:srgbClr val="E1CBCB"/>
    <a:srgbClr val="006FC1"/>
    <a:srgbClr val="A60000"/>
    <a:srgbClr val="FF9933"/>
    <a:srgbClr val="FFCCCC"/>
    <a:srgbClr val="00CC00"/>
    <a:srgbClr val="B2B2B2"/>
    <a:srgbClr val="D7E4B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0929" autoAdjust="0"/>
  </p:normalViewPr>
  <p:slideViewPr>
    <p:cSldViewPr>
      <p:cViewPr varScale="1">
        <p:scale>
          <a:sx n="115" d="100"/>
          <a:sy n="115" d="100"/>
        </p:scale>
        <p:origin x="1218" y="126"/>
      </p:cViewPr>
      <p:guideLst>
        <p:guide orient="horz" pos="912"/>
        <p:guide orient="horz" pos="4080"/>
        <p:guide pos="5980"/>
        <p:guide pos="1508"/>
        <p:guide pos="208"/>
        <p:guide pos="39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68" y="21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3.xml"/><Relationship Id="rId18" Type="http://schemas.openxmlformats.org/officeDocument/2006/relationships/slide" Target="slides/slide35.xml"/><Relationship Id="rId26" Type="http://schemas.openxmlformats.org/officeDocument/2006/relationships/slide" Target="slides/slide44.xml"/><Relationship Id="rId39" Type="http://schemas.openxmlformats.org/officeDocument/2006/relationships/slide" Target="slides/slide59.xml"/><Relationship Id="rId3" Type="http://schemas.openxmlformats.org/officeDocument/2006/relationships/slide" Target="slides/slide6.xml"/><Relationship Id="rId21" Type="http://schemas.openxmlformats.org/officeDocument/2006/relationships/slide" Target="slides/slide39.xml"/><Relationship Id="rId34" Type="http://schemas.openxmlformats.org/officeDocument/2006/relationships/slide" Target="slides/slide54.xml"/><Relationship Id="rId42" Type="http://schemas.openxmlformats.org/officeDocument/2006/relationships/slide" Target="slides/slide63.xml"/><Relationship Id="rId7" Type="http://schemas.openxmlformats.org/officeDocument/2006/relationships/slide" Target="slides/slide16.xml"/><Relationship Id="rId12" Type="http://schemas.openxmlformats.org/officeDocument/2006/relationships/slide" Target="slides/slide22.xml"/><Relationship Id="rId17" Type="http://schemas.openxmlformats.org/officeDocument/2006/relationships/slide" Target="slides/slide31.xml"/><Relationship Id="rId25" Type="http://schemas.openxmlformats.org/officeDocument/2006/relationships/slide" Target="slides/slide43.xml"/><Relationship Id="rId33" Type="http://schemas.openxmlformats.org/officeDocument/2006/relationships/slide" Target="slides/slide52.xml"/><Relationship Id="rId38" Type="http://schemas.openxmlformats.org/officeDocument/2006/relationships/slide" Target="slides/slide58.xml"/><Relationship Id="rId46" Type="http://schemas.openxmlformats.org/officeDocument/2006/relationships/slide" Target="slides/slide69.xml"/><Relationship Id="rId2" Type="http://schemas.openxmlformats.org/officeDocument/2006/relationships/slide" Target="slides/slide5.xml"/><Relationship Id="rId16" Type="http://schemas.openxmlformats.org/officeDocument/2006/relationships/slide" Target="slides/slide30.xml"/><Relationship Id="rId20" Type="http://schemas.openxmlformats.org/officeDocument/2006/relationships/slide" Target="slides/slide38.xml"/><Relationship Id="rId29" Type="http://schemas.openxmlformats.org/officeDocument/2006/relationships/slide" Target="slides/slide47.xml"/><Relationship Id="rId41" Type="http://schemas.openxmlformats.org/officeDocument/2006/relationships/slide" Target="slides/slide62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1.xml"/><Relationship Id="rId24" Type="http://schemas.openxmlformats.org/officeDocument/2006/relationships/slide" Target="slides/slide42.xml"/><Relationship Id="rId32" Type="http://schemas.openxmlformats.org/officeDocument/2006/relationships/slide" Target="slides/slide51.xml"/><Relationship Id="rId37" Type="http://schemas.openxmlformats.org/officeDocument/2006/relationships/slide" Target="slides/slide57.xml"/><Relationship Id="rId40" Type="http://schemas.openxmlformats.org/officeDocument/2006/relationships/slide" Target="slides/slide61.xml"/><Relationship Id="rId45" Type="http://schemas.openxmlformats.org/officeDocument/2006/relationships/slide" Target="slides/slide68.xml"/><Relationship Id="rId5" Type="http://schemas.openxmlformats.org/officeDocument/2006/relationships/slide" Target="slides/slide9.xml"/><Relationship Id="rId15" Type="http://schemas.openxmlformats.org/officeDocument/2006/relationships/slide" Target="slides/slide29.xml"/><Relationship Id="rId23" Type="http://schemas.openxmlformats.org/officeDocument/2006/relationships/slide" Target="slides/slide41.xml"/><Relationship Id="rId28" Type="http://schemas.openxmlformats.org/officeDocument/2006/relationships/slide" Target="slides/slide46.xml"/><Relationship Id="rId36" Type="http://schemas.openxmlformats.org/officeDocument/2006/relationships/slide" Target="slides/slide56.xml"/><Relationship Id="rId10" Type="http://schemas.openxmlformats.org/officeDocument/2006/relationships/slide" Target="slides/slide20.xml"/><Relationship Id="rId19" Type="http://schemas.openxmlformats.org/officeDocument/2006/relationships/slide" Target="slides/slide37.xml"/><Relationship Id="rId31" Type="http://schemas.openxmlformats.org/officeDocument/2006/relationships/slide" Target="slides/slide50.xml"/><Relationship Id="rId44" Type="http://schemas.openxmlformats.org/officeDocument/2006/relationships/slide" Target="slides/slide65.xml"/><Relationship Id="rId4" Type="http://schemas.openxmlformats.org/officeDocument/2006/relationships/slide" Target="slides/slide8.xml"/><Relationship Id="rId9" Type="http://schemas.openxmlformats.org/officeDocument/2006/relationships/slide" Target="slides/slide19.xml"/><Relationship Id="rId14" Type="http://schemas.openxmlformats.org/officeDocument/2006/relationships/slide" Target="slides/slide28.xml"/><Relationship Id="rId22" Type="http://schemas.openxmlformats.org/officeDocument/2006/relationships/slide" Target="slides/slide40.xml"/><Relationship Id="rId27" Type="http://schemas.openxmlformats.org/officeDocument/2006/relationships/slide" Target="slides/slide45.xml"/><Relationship Id="rId30" Type="http://schemas.openxmlformats.org/officeDocument/2006/relationships/slide" Target="slides/slide49.xml"/><Relationship Id="rId35" Type="http://schemas.openxmlformats.org/officeDocument/2006/relationships/slide" Target="slides/slide55.xml"/><Relationship Id="rId43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46400" cy="496889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6" y="9"/>
            <a:ext cx="2946400" cy="496889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r">
              <a:defRPr sz="1200"/>
            </a:lvl1pPr>
          </a:lstStyle>
          <a:p>
            <a:fld id="{2A3F0400-C563-4AA7-BC63-2C99B2BE02AD}" type="datetimeFigureOut">
              <a:rPr lang="de-DE" smtClean="0"/>
              <a:pPr/>
              <a:t>16.11.2020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28176"/>
            <a:ext cx="2946400" cy="49688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6" y="9428176"/>
            <a:ext cx="2946400" cy="49688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r">
              <a:defRPr sz="1200"/>
            </a:lvl1pPr>
          </a:lstStyle>
          <a:p>
            <a:fld id="{0C9D3793-949E-40D7-A7B9-E2D8186E21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1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25" y="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de-DE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3" y="4715164"/>
            <a:ext cx="4984964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03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6" rIns="91375" bIns="45686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25" y="94303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6" rIns="91375" bIns="4568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0CF5081B-66A9-4599-862C-9BF4C37050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9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64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70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04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71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5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97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47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487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590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358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73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929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974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09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239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3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633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24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835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639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15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59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240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251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998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183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556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63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19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29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6213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568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57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54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6791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87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803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209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0052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7440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7376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75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8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23900"/>
            <a:ext cx="5210175" cy="3608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2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23900"/>
            <a:ext cx="5210175" cy="3608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94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39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081B-66A9-4599-862C-9BF4C3705070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72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5861050" cy="10001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83D-782F-4D0D-921C-7A873D1E653A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5861050" cy="10001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438280"/>
            <a:ext cx="4498975" cy="48710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4275" y="1438280"/>
            <a:ext cx="4498975" cy="48710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5861050" cy="100010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0200" y="1535113"/>
            <a:ext cx="45419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0200" y="2174875"/>
            <a:ext cx="4541970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4611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461140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6AF4-0DEF-4D7D-B722-635820850AB7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5861050" cy="10001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03D-0FF4-4027-8628-0A1751D08353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E248-A929-4C29-83E3-49D35F9554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5861050" cy="10001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1447800"/>
            <a:ext cx="5537729" cy="4861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30200" y="1447800"/>
            <a:ext cx="3424106" cy="4861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DE65-3152-40C3-86EF-99396F3365E6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4800600"/>
            <a:ext cx="9163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30200" y="1447800"/>
            <a:ext cx="9163050" cy="32797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30200" y="5367338"/>
            <a:ext cx="91630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92F-1006-40C4-B827-B5575A09E353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906000" cy="1042988"/>
          </a:xfrm>
          <a:prstGeom prst="rect">
            <a:avLst/>
          </a:prstGeom>
          <a:solidFill>
            <a:srgbClr val="A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38280"/>
            <a:ext cx="9163050" cy="487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58610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pic>
        <p:nvPicPr>
          <p:cNvPr id="8" name="Grafik 7" descr="Kopie von weingarten+grundelement2c.T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9649" y="71414"/>
            <a:ext cx="1613181" cy="756000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4555-48B0-495B-8E18-19963D92F317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5187-69A8-4248-89DD-5E5AAF7AE8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0000"/>
        </a:spcAft>
        <a:buClr>
          <a:schemeClr val="accent1"/>
        </a:buClr>
        <a:buSzPct val="120000"/>
        <a:buNone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1000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1000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1000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10000"/>
        </a:spcAft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10000"/>
        </a:spcAft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10000"/>
        </a:spcAft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10000"/>
        </a:spcAft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1000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A60000"/>
          </a:solidFill>
          <a:ln w="9525">
            <a:solidFill>
              <a:srgbClr val="A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950" y="2971800"/>
            <a:ext cx="7099300" cy="458788"/>
          </a:xfrm>
        </p:spPr>
        <p:txBody>
          <a:bodyPr/>
          <a:lstStyle/>
          <a:p>
            <a:r>
              <a:rPr lang="de-DE" dirty="0" smtClean="0"/>
              <a:t>Einführung Haushaltsplanentwurf 2021</a:t>
            </a:r>
            <a:endParaRPr lang="de-DE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438528"/>
            <a:ext cx="9906000" cy="341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456723" y="4869160"/>
            <a:ext cx="7099300" cy="14401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>
                <a:latin typeface="+mj-lt"/>
              </a:rPr>
              <a:t>Gemeinderatssitzung am 16.11.2020</a:t>
            </a:r>
          </a:p>
        </p:txBody>
      </p:sp>
      <p:pic>
        <p:nvPicPr>
          <p:cNvPr id="8" name="Grafik 7" descr="Kopie von weingarten+grundelement2c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649" y="71414"/>
            <a:ext cx="1613181" cy="756000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0" y="72000"/>
            <a:ext cx="7680612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Strukturelles Konsolidierungskonzept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412" y="1412776"/>
            <a:ext cx="9015288" cy="4871045"/>
          </a:xfrm>
        </p:spPr>
        <p:txBody>
          <a:bodyPr/>
          <a:lstStyle/>
          <a:p>
            <a:pPr marL="0" indent="0"/>
            <a:r>
              <a:rPr lang="de-DE" sz="2000" u="sng" dirty="0" smtClean="0"/>
              <a:t>Inhalt </a:t>
            </a:r>
            <a:r>
              <a:rPr lang="de-DE" sz="2000" u="sng" dirty="0"/>
              <a:t>(konkrete Maßnahmen und Prüfaufträge):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 smtClean="0"/>
          </a:p>
          <a:p>
            <a:pPr marL="0" indent="0"/>
            <a:r>
              <a:rPr lang="de-DE" sz="2000" dirty="0" smtClean="0">
                <a:solidFill>
                  <a:srgbClr val="C00000"/>
                </a:solidFill>
              </a:rPr>
              <a:t>1. </a:t>
            </a:r>
            <a:r>
              <a:rPr lang="de-DE" sz="2000" u="sng" dirty="0" smtClean="0">
                <a:solidFill>
                  <a:srgbClr val="C00000"/>
                </a:solidFill>
              </a:rPr>
              <a:t>Finanzpolitische </a:t>
            </a:r>
            <a:r>
              <a:rPr lang="de-DE" sz="2000" u="sng" dirty="0">
                <a:solidFill>
                  <a:srgbClr val="C00000"/>
                </a:solidFill>
              </a:rPr>
              <a:t>Ziele:</a:t>
            </a:r>
          </a:p>
          <a:p>
            <a:pPr lvl="1" indent="-342900">
              <a:buFont typeface="+mj-lt"/>
              <a:buAutoNum type="alphaLcParenR"/>
            </a:pPr>
            <a:r>
              <a:rPr lang="de-DE" sz="1800" dirty="0" smtClean="0"/>
              <a:t>Ertragssteigerungen</a:t>
            </a:r>
            <a:endParaRPr lang="de-DE" sz="1800" dirty="0"/>
          </a:p>
          <a:p>
            <a:pPr lvl="1" indent="-342900">
              <a:buFont typeface="+mj-lt"/>
              <a:buAutoNum type="alphaLcParenR"/>
            </a:pPr>
            <a:r>
              <a:rPr lang="de-DE" sz="1800" dirty="0"/>
              <a:t>Aufwandsreduzierungen (auch Aufgabenkritik)</a:t>
            </a:r>
          </a:p>
          <a:p>
            <a:pPr lvl="1" indent="-342900">
              <a:buFont typeface="+mj-lt"/>
              <a:buAutoNum type="alphaLcParenR"/>
            </a:pPr>
            <a:r>
              <a:rPr lang="de-DE" sz="1800" dirty="0"/>
              <a:t>Grundstücksverkehr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 smtClean="0"/>
          </a:p>
          <a:p>
            <a:pPr marL="0" indent="0"/>
            <a:r>
              <a:rPr lang="de-DE" sz="2000" dirty="0" smtClean="0">
                <a:solidFill>
                  <a:srgbClr val="C00000"/>
                </a:solidFill>
              </a:rPr>
              <a:t>2. </a:t>
            </a:r>
            <a:r>
              <a:rPr lang="de-DE" sz="2000" u="sng" dirty="0" smtClean="0">
                <a:solidFill>
                  <a:srgbClr val="C00000"/>
                </a:solidFill>
              </a:rPr>
              <a:t>Strukturpolitische </a:t>
            </a:r>
            <a:r>
              <a:rPr lang="de-DE" sz="2000" u="sng" dirty="0">
                <a:solidFill>
                  <a:srgbClr val="C00000"/>
                </a:solidFill>
              </a:rPr>
              <a:t>Ziele</a:t>
            </a:r>
            <a:r>
              <a:rPr lang="de-DE" sz="2000" dirty="0">
                <a:solidFill>
                  <a:srgbClr val="C00000"/>
                </a:solidFill>
              </a:rPr>
              <a:t>:</a:t>
            </a:r>
          </a:p>
          <a:p>
            <a:pPr lvl="1" indent="-342900">
              <a:buFont typeface="+mj-lt"/>
              <a:buAutoNum type="alphaLcParenR"/>
            </a:pPr>
            <a:r>
              <a:rPr lang="de-DE" sz="1800" dirty="0"/>
              <a:t>Baulandentwicklung</a:t>
            </a:r>
          </a:p>
          <a:p>
            <a:pPr lvl="1" indent="-342900">
              <a:buFont typeface="+mj-lt"/>
              <a:buAutoNum type="alphaLcParenR"/>
            </a:pPr>
            <a:r>
              <a:rPr lang="de-DE" sz="1800" dirty="0"/>
              <a:t>Wirtschaftsförderung</a:t>
            </a:r>
          </a:p>
          <a:p>
            <a:endParaRPr lang="de-DE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09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7431112" cy="1000108"/>
          </a:xfrm>
        </p:spPr>
        <p:txBody>
          <a:bodyPr/>
          <a:lstStyle/>
          <a:p>
            <a:r>
              <a:rPr lang="de-DE" dirty="0" smtClean="0"/>
              <a:t>Im aktuellen Entwurf eingearbeitete 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043" y="1916832"/>
            <a:ext cx="6949229" cy="407895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DE" sz="1800" u="sng" dirty="0" smtClean="0"/>
              <a:t>Erhöhung Grundsteuerhebesatz ab 2021:</a:t>
            </a:r>
            <a:endParaRPr lang="de-DE" sz="18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Erhöhung Grundsteuer A auf 500 Punkte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Erhöhung Grundsteuer B auf 500 </a:t>
            </a:r>
            <a:r>
              <a:rPr lang="de-DE" sz="1800" dirty="0" smtClean="0"/>
              <a:t>Punkte		</a:t>
            </a:r>
          </a:p>
          <a:p>
            <a:pPr marL="0" indent="0"/>
            <a:endParaRPr lang="de-DE" sz="1800" dirty="0" smtClean="0"/>
          </a:p>
          <a:p>
            <a:pPr>
              <a:buFont typeface="+mj-lt"/>
              <a:buAutoNum type="arabicPeriod" startAt="2"/>
            </a:pPr>
            <a:r>
              <a:rPr lang="de-DE" sz="1800" u="sng" dirty="0" smtClean="0"/>
              <a:t>Erhöhung Grundsteuerhebesatz ab 2022:</a:t>
            </a:r>
            <a:r>
              <a:rPr lang="de-DE" sz="1800" u="sng" dirty="0" smtClean="0">
                <a:solidFill>
                  <a:srgbClr val="C00000"/>
                </a:solidFill>
              </a:rPr>
              <a:t/>
            </a:r>
            <a:br>
              <a:rPr lang="de-DE" sz="1800" u="sng" dirty="0" smtClean="0">
                <a:solidFill>
                  <a:srgbClr val="C00000"/>
                </a:solidFill>
              </a:rPr>
            </a:br>
            <a:r>
              <a:rPr lang="de-DE" sz="1800" dirty="0" smtClean="0"/>
              <a:t>Erhöhung </a:t>
            </a:r>
            <a:r>
              <a:rPr lang="de-DE" sz="1800" dirty="0"/>
              <a:t>Grundsteuer A und B auf 600 </a:t>
            </a:r>
            <a:r>
              <a:rPr lang="de-DE" sz="1800" dirty="0" smtClean="0"/>
              <a:t>Punkte </a:t>
            </a:r>
            <a:br>
              <a:rPr lang="de-DE" sz="1800" dirty="0" smtClean="0"/>
            </a:br>
            <a:endParaRPr lang="de-DE" sz="1800" dirty="0" smtClean="0"/>
          </a:p>
          <a:p>
            <a:pPr>
              <a:buFont typeface="+mj-lt"/>
              <a:buAutoNum type="arabicPeriod" startAt="2"/>
            </a:pPr>
            <a:r>
              <a:rPr lang="de-DE" sz="1800" dirty="0" smtClean="0"/>
              <a:t>Streichung </a:t>
            </a:r>
            <a:r>
              <a:rPr lang="de-DE" sz="1800" dirty="0"/>
              <a:t>von freiwilligen </a:t>
            </a:r>
            <a:r>
              <a:rPr lang="de-DE" sz="1800" dirty="0" smtClean="0"/>
              <a:t>Schülerbeförderungsleistungen</a:t>
            </a:r>
            <a:br>
              <a:rPr lang="de-DE" sz="1800" dirty="0" smtClean="0"/>
            </a:br>
            <a:endParaRPr lang="de-DE" sz="1800" dirty="0" smtClean="0"/>
          </a:p>
          <a:p>
            <a:pPr marL="0" indent="0"/>
            <a:endParaRPr lang="de-DE" sz="1800" dirty="0" smtClean="0"/>
          </a:p>
          <a:p>
            <a:pPr marL="0" indent="0"/>
            <a:endParaRPr lang="de-DE" sz="1800" dirty="0"/>
          </a:p>
          <a:p>
            <a:pPr>
              <a:buFont typeface="+mj-lt"/>
              <a:buAutoNum type="arabicPeriod" startAt="4"/>
            </a:pPr>
            <a:r>
              <a:rPr lang="de-DE" sz="1800" dirty="0" smtClean="0"/>
              <a:t>Schieben von Investitionen (Mittelabfluss):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smtClean="0"/>
              <a:t>Letzte Rate Neubau Talschule erst in 2025	5.548.000 Euro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smtClean="0"/>
              <a:t>2. Fluchtweg Kornhaus			   160.000 Euro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smtClean="0"/>
              <a:t>Treppensanierungen im Stadtgebiet	</a:t>
            </a:r>
            <a:r>
              <a:rPr lang="de-DE" sz="1400" dirty="0"/>
              <a:t> </a:t>
            </a:r>
            <a:r>
              <a:rPr lang="de-DE" sz="1400" dirty="0" smtClean="0"/>
              <a:t>                ca.100.000 Euro</a:t>
            </a:r>
          </a:p>
          <a:p>
            <a:endParaRPr lang="de-DE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2042" y="1148870"/>
            <a:ext cx="882143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b="1" u="sng" dirty="0" smtClean="0"/>
              <a:t>Maßnahmen </a:t>
            </a:r>
            <a:r>
              <a:rPr lang="de-DE" b="1" u="sng" dirty="0"/>
              <a:t>3: Nach Gespräch mit RP</a:t>
            </a:r>
          </a:p>
        </p:txBody>
      </p:sp>
      <p:sp>
        <p:nvSpPr>
          <p:cNvPr id="10" name="Eckige Klammer rechts 9"/>
          <p:cNvSpPr/>
          <p:nvPr/>
        </p:nvSpPr>
        <p:spPr bwMode="auto">
          <a:xfrm>
            <a:off x="5097016" y="2276872"/>
            <a:ext cx="144016" cy="432048"/>
          </a:xfrm>
          <a:prstGeom prst="rightBracke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98816" y="237359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= 721.000 Euro/Jahr</a:t>
            </a:r>
            <a:endParaRPr lang="de-DE" sz="1800" b="1" dirty="0"/>
          </a:p>
        </p:txBody>
      </p:sp>
      <p:sp>
        <p:nvSpPr>
          <p:cNvPr id="12" name="Eckige Klammer rechts 11"/>
          <p:cNvSpPr/>
          <p:nvPr/>
        </p:nvSpPr>
        <p:spPr bwMode="auto">
          <a:xfrm>
            <a:off x="5889104" y="3390426"/>
            <a:ext cx="72008" cy="262684"/>
          </a:xfrm>
          <a:prstGeom prst="rightBracke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11671" y="333710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= 903.500 Euro/Jahr</a:t>
            </a:r>
            <a:endParaRPr lang="de-DE" sz="1800" b="1" dirty="0"/>
          </a:p>
        </p:txBody>
      </p:sp>
      <p:sp>
        <p:nvSpPr>
          <p:cNvPr id="15" name="Eckige Klammer rechts 14"/>
          <p:cNvSpPr/>
          <p:nvPr/>
        </p:nvSpPr>
        <p:spPr bwMode="auto">
          <a:xfrm flipV="1">
            <a:off x="6825208" y="3956308"/>
            <a:ext cx="144016" cy="288031"/>
          </a:xfrm>
          <a:prstGeom prst="rightBracke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69224" y="3914632"/>
            <a:ext cx="244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u="sng" dirty="0" smtClean="0"/>
              <a:t>   = 50.000 Euro/Jahr</a:t>
            </a:r>
            <a:endParaRPr lang="de-DE" sz="1800" b="1" u="sng" dirty="0"/>
          </a:p>
        </p:txBody>
      </p:sp>
      <p:sp>
        <p:nvSpPr>
          <p:cNvPr id="18" name="Textfeld 17"/>
          <p:cNvSpPr txBox="1"/>
          <p:nvPr/>
        </p:nvSpPr>
        <p:spPr>
          <a:xfrm>
            <a:off x="452042" y="4300605"/>
            <a:ext cx="908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b="1" dirty="0" smtClean="0"/>
              <a:t>Mehreinnahme gegenüber dem Jahr 2020: in 2021:    771.000 Euro</a:t>
            </a:r>
            <a:br>
              <a:rPr lang="de-DE" sz="1800" b="1" dirty="0" smtClean="0"/>
            </a:br>
            <a:r>
              <a:rPr lang="de-DE" sz="1800" b="1" dirty="0" smtClean="0"/>
              <a:t>ab 2022:  1.674.500 Euro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133738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Veränderung der Neuverschuldung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6405456"/>
              </p:ext>
            </p:extLst>
          </p:nvPr>
        </p:nvGraphicFramePr>
        <p:xfrm>
          <a:off x="330200" y="1438275"/>
          <a:ext cx="931381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266">
                  <a:extLst>
                    <a:ext uri="{9D8B030D-6E8A-4147-A177-3AD203B41FA5}">
                      <a16:colId xmlns:a16="http://schemas.microsoft.com/office/drawing/2014/main" val="805082216"/>
                    </a:ext>
                  </a:extLst>
                </a:gridCol>
                <a:gridCol w="1380278">
                  <a:extLst>
                    <a:ext uri="{9D8B030D-6E8A-4147-A177-3AD203B41FA5}">
                      <a16:colId xmlns:a16="http://schemas.microsoft.com/office/drawing/2014/main" val="753883374"/>
                    </a:ext>
                  </a:extLst>
                </a:gridCol>
                <a:gridCol w="1380278">
                  <a:extLst>
                    <a:ext uri="{9D8B030D-6E8A-4147-A177-3AD203B41FA5}">
                      <a16:colId xmlns:a16="http://schemas.microsoft.com/office/drawing/2014/main" val="1713881839"/>
                    </a:ext>
                  </a:extLst>
                </a:gridCol>
                <a:gridCol w="1301704">
                  <a:extLst>
                    <a:ext uri="{9D8B030D-6E8A-4147-A177-3AD203B41FA5}">
                      <a16:colId xmlns:a16="http://schemas.microsoft.com/office/drawing/2014/main" val="2073119639"/>
                    </a:ext>
                  </a:extLst>
                </a:gridCol>
                <a:gridCol w="1301704">
                  <a:extLst>
                    <a:ext uri="{9D8B030D-6E8A-4147-A177-3AD203B41FA5}">
                      <a16:colId xmlns:a16="http://schemas.microsoft.com/office/drawing/2014/main" val="3397617172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1417749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Jahr/in Euro: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Summe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29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u="sng" dirty="0" smtClean="0"/>
                        <a:t>Nachrichtlich: </a:t>
                      </a:r>
                    </a:p>
                    <a:p>
                      <a:r>
                        <a:rPr lang="de-DE" dirty="0" smtClean="0"/>
                        <a:t>Ergebnis 12.10.2020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-5.815.147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124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Ergebnis alt </a:t>
                      </a:r>
                    </a:p>
                    <a:p>
                      <a:r>
                        <a:rPr lang="de-DE" dirty="0" smtClean="0"/>
                        <a:t>(RP 26.10.2020)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-5.440.741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-1.274.910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253.538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184.260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-6.277.853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10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Ergebnis neu </a:t>
                      </a:r>
                    </a:p>
                    <a:p>
                      <a:r>
                        <a:rPr lang="de-DE" dirty="0" smtClean="0"/>
                        <a:t>(Entwurf)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-4.685.741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254.289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1.714.299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1.538.356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-1.178.797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0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Ergebnisverbesserung zu RP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755.000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1.529.199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1.460.761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1.354.096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5.099.056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492003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9" name="Inhaltsplatzhalt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2767480"/>
              </p:ext>
            </p:extLst>
          </p:nvPr>
        </p:nvGraphicFramePr>
        <p:xfrm>
          <a:off x="330200" y="4652422"/>
          <a:ext cx="9313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266">
                  <a:extLst>
                    <a:ext uri="{9D8B030D-6E8A-4147-A177-3AD203B41FA5}">
                      <a16:colId xmlns:a16="http://schemas.microsoft.com/office/drawing/2014/main" val="805082216"/>
                    </a:ext>
                  </a:extLst>
                </a:gridCol>
                <a:gridCol w="1380278">
                  <a:extLst>
                    <a:ext uri="{9D8B030D-6E8A-4147-A177-3AD203B41FA5}">
                      <a16:colId xmlns:a16="http://schemas.microsoft.com/office/drawing/2014/main" val="753883374"/>
                    </a:ext>
                  </a:extLst>
                </a:gridCol>
                <a:gridCol w="1380278">
                  <a:extLst>
                    <a:ext uri="{9D8B030D-6E8A-4147-A177-3AD203B41FA5}">
                      <a16:colId xmlns:a16="http://schemas.microsoft.com/office/drawing/2014/main" val="1713881839"/>
                    </a:ext>
                  </a:extLst>
                </a:gridCol>
                <a:gridCol w="1301704">
                  <a:extLst>
                    <a:ext uri="{9D8B030D-6E8A-4147-A177-3AD203B41FA5}">
                      <a16:colId xmlns:a16="http://schemas.microsoft.com/office/drawing/2014/main" val="2073119639"/>
                    </a:ext>
                  </a:extLst>
                </a:gridCol>
                <a:gridCol w="1301704">
                  <a:extLst>
                    <a:ext uri="{9D8B030D-6E8A-4147-A177-3AD203B41FA5}">
                      <a16:colId xmlns:a16="http://schemas.microsoft.com/office/drawing/2014/main" val="3397617172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1417749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Jahr/in Euro: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Summe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29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Neuverschuldung alt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6.921.350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5.186.350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3.105.750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-1.681.600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13.531.850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0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Neuverschuldung neu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5.624.250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3.616.350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-200.250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-1.201.600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7.838.750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0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Differenz zu RP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-1.297.100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-1.570.000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-3.306.000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480.000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-5.693.100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492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40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Kreisumlage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438280"/>
            <a:ext cx="9080500" cy="4871045"/>
          </a:xfrm>
        </p:spPr>
        <p:txBody>
          <a:bodyPr/>
          <a:lstStyle/>
          <a:p>
            <a:pPr algn="ctr"/>
            <a:r>
              <a:rPr lang="de-DE" sz="2400" dirty="0"/>
              <a:t>etwaige Reduktion der Kreisumlage </a:t>
            </a:r>
            <a:endParaRPr lang="de-DE" sz="2400" dirty="0" smtClean="0"/>
          </a:p>
          <a:p>
            <a:pPr algn="ctr"/>
            <a:r>
              <a:rPr lang="de-DE" sz="2400" dirty="0" smtClean="0"/>
              <a:t>(„Ergebnisglättung“) in </a:t>
            </a:r>
            <a:r>
              <a:rPr lang="de-DE" sz="2400" dirty="0"/>
              <a:t>2021 </a:t>
            </a:r>
            <a:endParaRPr lang="de-DE" sz="2400" dirty="0" smtClean="0"/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weitere </a:t>
            </a:r>
            <a:r>
              <a:rPr lang="de-DE" sz="2400" dirty="0"/>
              <a:t>Reduzierung des Verlustes </a:t>
            </a:r>
            <a:r>
              <a:rPr lang="de-DE" sz="2400" dirty="0" smtClean="0"/>
              <a:t>des HH </a:t>
            </a:r>
          </a:p>
          <a:p>
            <a:pPr algn="ctr"/>
            <a:r>
              <a:rPr lang="de-DE" sz="2400" dirty="0" smtClean="0"/>
              <a:t>Absenkung </a:t>
            </a:r>
            <a:r>
              <a:rPr lang="de-DE" sz="2400" dirty="0"/>
              <a:t>der </a:t>
            </a:r>
            <a:r>
              <a:rPr lang="de-DE" sz="2400" dirty="0" smtClean="0"/>
              <a:t>Kreditaufnahmen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1 Punkt Reduzierung Kreisumlage   = - 4.292.741 € Ord. Ergebnis</a:t>
            </a:r>
          </a:p>
          <a:p>
            <a:pPr algn="ctr"/>
            <a:r>
              <a:rPr lang="de-DE" sz="2400" dirty="0" smtClean="0"/>
              <a:t>2 Punkte Reduzierung Kreisumlage = - 3.899.741 € Ord. Ergebnis</a:t>
            </a:r>
            <a:endParaRPr lang="de-DE" sz="2400" dirty="0"/>
          </a:p>
          <a:p>
            <a:r>
              <a:rPr lang="de-DE" sz="2400" dirty="0"/>
              <a:t> 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Pfeil nach unten 7"/>
          <p:cNvSpPr/>
          <p:nvPr/>
        </p:nvSpPr>
        <p:spPr bwMode="auto">
          <a:xfrm>
            <a:off x="4664968" y="2348880"/>
            <a:ext cx="504056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3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4000" dirty="0" smtClean="0"/>
              <a:t>Haushaltsplanentwurf</a:t>
            </a:r>
          </a:p>
          <a:p>
            <a:pPr algn="ctr"/>
            <a:r>
              <a:rPr lang="de-DE" sz="4000" dirty="0" smtClean="0"/>
              <a:t>Stand 16.11.2020</a:t>
            </a:r>
            <a:endParaRPr lang="de-DE" sz="4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3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112" y="404664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 2021</a:t>
            </a:r>
            <a:br>
              <a:rPr lang="de-DE" dirty="0" smtClean="0"/>
            </a:br>
            <a:r>
              <a:rPr lang="de-DE" dirty="0" smtClean="0"/>
              <a:t>Eckdaten 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5300" y="1268760"/>
            <a:ext cx="8997950" cy="5231611"/>
          </a:xfrm>
          <a:noFill/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Die Orientierungsdaten für die </a:t>
            </a:r>
            <a:r>
              <a:rPr lang="de-DE" u="sng" dirty="0" smtClean="0"/>
              <a:t>Leistungen nach dem FAG </a:t>
            </a:r>
            <a:r>
              <a:rPr lang="de-DE" dirty="0" smtClean="0"/>
              <a:t>vom 14.10.2020 wurden in den Haushaltsplanentwurf 2021 eingearbeitet.</a:t>
            </a:r>
          </a:p>
          <a:p>
            <a:pPr marL="0" indent="0"/>
            <a:endParaRPr lang="de-DE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Die Daten der November-Steuerschätzung lagen noch nicht vor und sind daher nicht eingearbeitet.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5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Eine </a:t>
            </a:r>
            <a:r>
              <a:rPr lang="de-DE" u="sng" dirty="0" smtClean="0"/>
              <a:t>Erhöhung der Grundsteuer A und B</a:t>
            </a:r>
            <a:r>
              <a:rPr lang="de-DE" dirty="0" smtClean="0"/>
              <a:t> auf jeweils </a:t>
            </a:r>
            <a:br>
              <a:rPr lang="de-DE" dirty="0" smtClean="0"/>
            </a:br>
            <a:r>
              <a:rPr lang="de-DE" dirty="0" smtClean="0"/>
              <a:t>500 Punkte im Jahr 2021 und </a:t>
            </a:r>
            <a:br>
              <a:rPr lang="de-DE" dirty="0" smtClean="0"/>
            </a:br>
            <a:r>
              <a:rPr lang="de-DE" dirty="0" smtClean="0"/>
              <a:t>600 Punkte ab dem Jahr 2022 ist enthalten.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5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Der Hebesatz der </a:t>
            </a:r>
            <a:r>
              <a:rPr lang="de-DE" u="sng" dirty="0" smtClean="0"/>
              <a:t>Gewerbesteuer</a:t>
            </a:r>
            <a:r>
              <a:rPr lang="de-DE" dirty="0" smtClean="0"/>
              <a:t> wurde bei 390 v. H. belassen. </a:t>
            </a:r>
            <a:br>
              <a:rPr lang="de-DE" dirty="0" smtClean="0"/>
            </a:br>
            <a:endParaRPr lang="de-DE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u="sng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3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112" y="404664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 2021</a:t>
            </a:r>
            <a:br>
              <a:rPr lang="de-DE" dirty="0" smtClean="0"/>
            </a:br>
            <a:r>
              <a:rPr lang="de-DE" dirty="0" smtClean="0"/>
              <a:t>Eckdaten 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5300" y="1268760"/>
            <a:ext cx="8997950" cy="5231611"/>
          </a:xfrm>
          <a:noFill/>
        </p:spPr>
        <p:txBody>
          <a:bodyPr/>
          <a:lstStyle/>
          <a:p>
            <a:pPr marL="0" indent="0"/>
            <a:endParaRPr lang="de-DE" sz="15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Die </a:t>
            </a:r>
            <a:r>
              <a:rPr lang="de-DE" u="sng" dirty="0" smtClean="0"/>
              <a:t>Personal- und Versorgungsaufwendungen</a:t>
            </a:r>
            <a:r>
              <a:rPr lang="de-DE" dirty="0" smtClean="0"/>
              <a:t> wurden </a:t>
            </a:r>
            <a:r>
              <a:rPr lang="de-DE" dirty="0"/>
              <a:t>auf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16.779.579 Euro festgelegt.</a:t>
            </a:r>
            <a:br>
              <a:rPr lang="de-DE" dirty="0" smtClean="0"/>
            </a:br>
            <a:r>
              <a:rPr lang="de-DE" dirty="0" smtClean="0"/>
              <a:t>Darin ist eine pauschale Kürzung um </a:t>
            </a:r>
            <a:r>
              <a:rPr lang="de-DE" b="1" dirty="0" smtClean="0"/>
              <a:t>890.000 Euro </a:t>
            </a:r>
            <a:r>
              <a:rPr lang="de-DE" dirty="0" smtClean="0"/>
              <a:t>enthalten. </a:t>
            </a:r>
            <a:br>
              <a:rPr lang="de-DE" dirty="0" smtClean="0"/>
            </a:br>
            <a:endParaRPr lang="de-DE" sz="15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Die </a:t>
            </a:r>
            <a:r>
              <a:rPr lang="de-DE" u="sng" dirty="0" smtClean="0">
                <a:solidFill>
                  <a:schemeClr val="accent1"/>
                </a:solidFill>
              </a:rPr>
              <a:t>Kreisumlage</a:t>
            </a:r>
            <a:r>
              <a:rPr lang="de-DE" dirty="0" smtClean="0">
                <a:solidFill>
                  <a:schemeClr val="accent1"/>
                </a:solidFill>
              </a:rPr>
              <a:t> wurde mit 26 v.H. veranschlagt.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>
                <a:solidFill>
                  <a:schemeClr val="accent1"/>
                </a:solidFill>
              </a:rPr>
              <a:t>Eine eventuell vorgesehene Absenkung der Kreisumlage muss zur Verbesserung der </a:t>
            </a:r>
            <a:r>
              <a:rPr lang="de-DE" dirty="0">
                <a:solidFill>
                  <a:schemeClr val="accent1"/>
                </a:solidFill>
              </a:rPr>
              <a:t>H</a:t>
            </a:r>
            <a:r>
              <a:rPr lang="de-DE" dirty="0" smtClean="0">
                <a:solidFill>
                  <a:schemeClr val="accent1"/>
                </a:solidFill>
              </a:rPr>
              <a:t>aushaltslage verwendet werden und nicht zur Erhöhung der Aufwendungen bzw. Absenkung der Erträge (Grundsteuer). </a:t>
            </a:r>
            <a:r>
              <a:rPr lang="de-DE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immer noch 5,4 Mio. Euro Verlust in 2021</a:t>
            </a:r>
            <a:endParaRPr lang="de-DE" dirty="0" smtClean="0">
              <a:solidFill>
                <a:schemeClr val="accent1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accent1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4000" dirty="0" smtClean="0"/>
              <a:t>Ergebnishaushalt</a:t>
            </a:r>
            <a:endParaRPr lang="de-DE" sz="4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9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5300" y="3890029"/>
            <a:ext cx="9028937" cy="2434318"/>
          </a:xfrm>
        </p:spPr>
        <p:txBody>
          <a:bodyPr/>
          <a:lstStyle/>
          <a:p>
            <a:pPr marL="514350" indent="-514350"/>
            <a:r>
              <a:rPr lang="de-DE" u="sng" dirty="0" smtClean="0"/>
              <a:t>Zwischenfazit:</a:t>
            </a:r>
          </a:p>
          <a:p>
            <a:pPr marL="514350" indent="-514350"/>
            <a:endParaRPr lang="de-DE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Schwieriges Jahr 2021 aufgrund der Auswirkungen Corona und FAG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negatives </a:t>
            </a:r>
            <a:r>
              <a:rPr lang="de-DE" dirty="0"/>
              <a:t>ordentliches Ergebnis in </a:t>
            </a:r>
            <a:r>
              <a:rPr lang="de-DE" dirty="0" smtClean="0"/>
              <a:t>2021</a:t>
            </a:r>
          </a:p>
          <a:p>
            <a:pPr marL="0" indent="0"/>
            <a:endParaRPr lang="de-DE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Geringes positives Ergebnis ab 2022</a:t>
            </a:r>
            <a:endParaRPr lang="de-DE" dirty="0"/>
          </a:p>
          <a:p>
            <a:pPr marL="800100" lvl="2" indent="0">
              <a:buNone/>
            </a:pPr>
            <a:endParaRPr lang="de-DE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00726"/>
              </p:ext>
            </p:extLst>
          </p:nvPr>
        </p:nvGraphicFramePr>
        <p:xfrm>
          <a:off x="464312" y="1340768"/>
          <a:ext cx="8946387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830">
                  <a:extLst>
                    <a:ext uri="{9D8B030D-6E8A-4147-A177-3AD203B41FA5}">
                      <a16:colId xmlns:a16="http://schemas.microsoft.com/office/drawing/2014/main" val="978035814"/>
                    </a:ext>
                  </a:extLst>
                </a:gridCol>
                <a:gridCol w="1352136">
                  <a:extLst>
                    <a:ext uri="{9D8B030D-6E8A-4147-A177-3AD203B41FA5}">
                      <a16:colId xmlns:a16="http://schemas.microsoft.com/office/drawing/2014/main" val="2926888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Ordentliche Erträge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65.416.523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62.393.756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65.740.980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68.900.632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70.869.226</a:t>
                      </a:r>
                      <a:endParaRPr lang="de-DE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Ordentliche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Aufwendungen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66.909.492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67.079.497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65.486.691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67.186.333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69.330.870</a:t>
                      </a:r>
                      <a:endParaRPr lang="de-DE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Ordentliches Ergebnis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- 1.492.969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-4.685.741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254.289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1.714.299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1.538.356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1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1340768"/>
            <a:ext cx="7149197" cy="5380712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 </a:t>
            </a:r>
            <a:br>
              <a:rPr lang="de-DE" dirty="0" smtClean="0"/>
            </a:br>
            <a:r>
              <a:rPr lang="de-DE" dirty="0" smtClean="0"/>
              <a:t>Ordentliche Erträge</a:t>
            </a: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2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Haushaltsplanentwurf 2021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638" y="1340768"/>
            <a:ext cx="8788723" cy="4871045"/>
          </a:xfrm>
        </p:spPr>
        <p:txBody>
          <a:bodyPr/>
          <a:lstStyle/>
          <a:p>
            <a:r>
              <a:rPr lang="de-DE" u="sng" dirty="0" smtClean="0"/>
              <a:t>Allgemeine Rahmenbedingungen: </a:t>
            </a:r>
          </a:p>
          <a:p>
            <a:endParaRPr lang="de-DE" sz="2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Konjunkturentwicklung</a:t>
            </a:r>
            <a:br>
              <a:rPr lang="de-DE" sz="2400" dirty="0" smtClean="0"/>
            </a:b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Steuerschätzung</a:t>
            </a:r>
            <a:endParaRPr lang="de-DE" sz="2400" dirty="0"/>
          </a:p>
          <a:p>
            <a:pPr algn="ctr"/>
            <a:endParaRPr lang="de-DE" sz="4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5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56" y="2037089"/>
            <a:ext cx="6992348" cy="5352351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260648"/>
            <a:ext cx="7609034" cy="745831"/>
          </a:xfrm>
        </p:spPr>
        <p:txBody>
          <a:bodyPr/>
          <a:lstStyle/>
          <a:p>
            <a:pPr indent="-514350"/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</a:t>
            </a:r>
            <a:r>
              <a:rPr lang="de-DE" dirty="0"/>
              <a:t>. 1: Steuern und ähnliche Abgaben</a:t>
            </a: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20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38259"/>
              </p:ext>
            </p:extLst>
          </p:nvPr>
        </p:nvGraphicFramePr>
        <p:xfrm>
          <a:off x="495300" y="1268761"/>
          <a:ext cx="9249006" cy="727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3484">
                  <a:extLst>
                    <a:ext uri="{9D8B030D-6E8A-4147-A177-3AD203B41FA5}">
                      <a16:colId xmlns:a16="http://schemas.microsoft.com/office/drawing/2014/main" val="3431515047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3716956011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4154445258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1089447615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3671824122"/>
                    </a:ext>
                  </a:extLst>
                </a:gridCol>
                <a:gridCol w="1360882">
                  <a:extLst>
                    <a:ext uri="{9D8B030D-6E8A-4147-A177-3AD203B41FA5}">
                      <a16:colId xmlns:a16="http://schemas.microsoft.com/office/drawing/2014/main" val="1482625009"/>
                    </a:ext>
                  </a:extLst>
                </a:gridCol>
              </a:tblGrid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Jahr/in Euro: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2022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2023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2024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969662"/>
                  </a:ext>
                </a:extLst>
              </a:tr>
              <a:tr h="34906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Summe: 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36.261.250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32.090.494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33.423.973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34.615.091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36.153.731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56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7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</a:t>
            </a:r>
            <a:r>
              <a:rPr lang="de-DE" dirty="0"/>
              <a:t>. 1: Steuern und ähnliche Abgaben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21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9655"/>
              </p:ext>
            </p:extLst>
          </p:nvPr>
        </p:nvGraphicFramePr>
        <p:xfrm>
          <a:off x="454080" y="1196752"/>
          <a:ext cx="8747392" cy="2398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632">
                  <a:extLst>
                    <a:ext uri="{9D8B030D-6E8A-4147-A177-3AD203B41FA5}">
                      <a16:colId xmlns:a16="http://schemas.microsoft.com/office/drawing/2014/main" val="265897024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350326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7439507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898893509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>
                          <a:effectLst/>
                        </a:rPr>
                        <a:t>Grundsteuer A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>
                          <a:effectLst/>
                        </a:rPr>
                        <a:t>Grundsteuer B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>
                          <a:effectLst/>
                        </a:rPr>
                        <a:t>Gewerbesteuer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482624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>
                          <a:effectLst/>
                        </a:rPr>
                        <a:t>2005 - 2010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</a:rPr>
                        <a:t>280 %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</a:rPr>
                        <a:t>350 %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>
                          <a:effectLst/>
                        </a:rPr>
                        <a:t>350 %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3192113"/>
                  </a:ext>
                </a:extLst>
              </a:tr>
              <a:tr h="2948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>
                          <a:effectLst/>
                        </a:rPr>
                        <a:t>2011 - 2012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</a:rPr>
                        <a:t>370 %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</a:rPr>
                        <a:t>370 %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345117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>
                          <a:effectLst/>
                        </a:rPr>
                        <a:t>2013 - 2019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</a:rPr>
                        <a:t>400 %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</a:rPr>
                        <a:t>380 %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8174452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 smtClean="0">
                          <a:effectLst/>
                        </a:rPr>
                        <a:t>2020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>
                          <a:effectLst/>
                          <a:latin typeface="+mn-lt"/>
                        </a:rPr>
                        <a:t>430 %</a:t>
                      </a:r>
                      <a:endParaRPr lang="de-D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</a:rPr>
                        <a:t>390 %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493874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 smtClean="0">
                          <a:effectLst/>
                          <a:latin typeface="Frutiger 45 Light" panose="000003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500 %</a:t>
                      </a: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500 %</a:t>
                      </a:r>
                      <a:endParaRPr lang="de-D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390 %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881325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0" dirty="0" smtClean="0">
                          <a:effectLst/>
                          <a:latin typeface="Frutiger 45 Light" panose="000003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2022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600 %</a:t>
                      </a: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600 %</a:t>
                      </a:r>
                      <a:endParaRPr lang="de-D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390 %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5326368"/>
                  </a:ext>
                </a:extLst>
              </a:tr>
            </a:tbl>
          </a:graphicData>
        </a:graphic>
      </p:graphicFrame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95300" y="4005065"/>
            <a:ext cx="8747392" cy="1368152"/>
          </a:xfrm>
        </p:spPr>
        <p:txBody>
          <a:bodyPr/>
          <a:lstStyle/>
          <a:p>
            <a:pPr marL="0" indent="0"/>
            <a:r>
              <a:rPr lang="de-DE" dirty="0" smtClean="0"/>
              <a:t>Ohne die Erhöhung in 2021 und 2022, muss </a:t>
            </a:r>
            <a:r>
              <a:rPr lang="de-DE" dirty="0"/>
              <a:t>das ordentliche Ergebnis innerhalb </a:t>
            </a:r>
            <a:r>
              <a:rPr lang="de-DE" dirty="0" smtClean="0"/>
              <a:t>des Finanzplanungszeitraums </a:t>
            </a:r>
            <a:r>
              <a:rPr lang="de-DE" dirty="0"/>
              <a:t>um insgesamt mindestens rund 3,5 Mio. Euro verbessert werden.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201472" y="3831791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solidFill>
                  <a:schemeClr val="accent1"/>
                </a:solidFill>
              </a:rPr>
              <a:t>!</a:t>
            </a:r>
            <a:endParaRPr lang="de-DE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</a:t>
            </a:r>
            <a:r>
              <a:rPr lang="de-DE" dirty="0"/>
              <a:t>. 1: Steuern und ähnliche Abgaben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4313" y="1348997"/>
            <a:ext cx="779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Folgende Planansätze sind im Haushaltsplanentwurf 2021 enthalten:</a:t>
            </a:r>
            <a:endParaRPr lang="de-DE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6132"/>
              </p:ext>
            </p:extLst>
          </p:nvPr>
        </p:nvGraphicFramePr>
        <p:xfrm>
          <a:off x="560512" y="1916832"/>
          <a:ext cx="8932739" cy="249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089">
                  <a:extLst>
                    <a:ext uri="{9D8B030D-6E8A-4147-A177-3AD203B41FA5}">
                      <a16:colId xmlns:a16="http://schemas.microsoft.com/office/drawing/2014/main" val="274679394"/>
                    </a:ext>
                  </a:extLst>
                </a:gridCol>
                <a:gridCol w="1361536">
                  <a:extLst>
                    <a:ext uri="{9D8B030D-6E8A-4147-A177-3AD203B41FA5}">
                      <a16:colId xmlns:a16="http://schemas.microsoft.com/office/drawing/2014/main" val="3598912955"/>
                    </a:ext>
                  </a:extLst>
                </a:gridCol>
                <a:gridCol w="1361536">
                  <a:extLst>
                    <a:ext uri="{9D8B030D-6E8A-4147-A177-3AD203B41FA5}">
                      <a16:colId xmlns:a16="http://schemas.microsoft.com/office/drawing/2014/main" val="2393117553"/>
                    </a:ext>
                  </a:extLst>
                </a:gridCol>
                <a:gridCol w="1362521">
                  <a:extLst>
                    <a:ext uri="{9D8B030D-6E8A-4147-A177-3AD203B41FA5}">
                      <a16:colId xmlns:a16="http://schemas.microsoft.com/office/drawing/2014/main" val="4226703266"/>
                    </a:ext>
                  </a:extLst>
                </a:gridCol>
                <a:gridCol w="1361536">
                  <a:extLst>
                    <a:ext uri="{9D8B030D-6E8A-4147-A177-3AD203B41FA5}">
                      <a16:colId xmlns:a16="http://schemas.microsoft.com/office/drawing/2014/main" val="839138918"/>
                    </a:ext>
                  </a:extLst>
                </a:gridCol>
                <a:gridCol w="1362521">
                  <a:extLst>
                    <a:ext uri="{9D8B030D-6E8A-4147-A177-3AD203B41FA5}">
                      <a16:colId xmlns:a16="http://schemas.microsoft.com/office/drawing/2014/main" val="3999870844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Jahr/in Euro: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2022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2023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2024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83689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Grundsteuer A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12.900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17.900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21.400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21.400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21.400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769185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Grundsteuer B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3.784.000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4.500.000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5.400.000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5.450.000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5.500.000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822868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Frutiger 45 Light" panose="000003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Gewerbesteuer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372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270416"/>
            <a:ext cx="7609034" cy="736064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Gewerbesteuer - </a:t>
            </a:r>
            <a:r>
              <a:rPr lang="de-DE" dirty="0"/>
              <a:t>Steuerentwicklung 2010 bis </a:t>
            </a:r>
            <a:r>
              <a:rPr lang="de-DE" dirty="0" smtClean="0"/>
              <a:t>2024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9027077" y="1669690"/>
            <a:ext cx="767245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- 47 %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9097824" y="3219438"/>
            <a:ext cx="720080" cy="4142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- 8 %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9099700" y="4219468"/>
            <a:ext cx="72008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- 23 %</a:t>
            </a:r>
          </a:p>
        </p:txBody>
      </p:sp>
      <p:sp>
        <p:nvSpPr>
          <p:cNvPr id="19" name="Nach links gekrümmter Pfeil 18"/>
          <p:cNvSpPr/>
          <p:nvPr/>
        </p:nvSpPr>
        <p:spPr bwMode="auto">
          <a:xfrm>
            <a:off x="8540789" y="1695459"/>
            <a:ext cx="327191" cy="468052"/>
          </a:xfrm>
          <a:prstGeom prst="curvedLeftArrow">
            <a:avLst/>
          </a:prstGeom>
          <a:solidFill>
            <a:srgbClr val="2E4F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Nach links gekrümmter Pfeil 20"/>
          <p:cNvSpPr/>
          <p:nvPr/>
        </p:nvSpPr>
        <p:spPr bwMode="auto">
          <a:xfrm>
            <a:off x="8501979" y="3244399"/>
            <a:ext cx="356819" cy="468052"/>
          </a:xfrm>
          <a:prstGeom prst="curvedLeftArrow">
            <a:avLst/>
          </a:prstGeom>
          <a:solidFill>
            <a:srgbClr val="2E4F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Nach links gekrümmter Pfeil 21"/>
          <p:cNvSpPr/>
          <p:nvPr/>
        </p:nvSpPr>
        <p:spPr bwMode="auto">
          <a:xfrm>
            <a:off x="8506902" y="4219468"/>
            <a:ext cx="383815" cy="468052"/>
          </a:xfrm>
          <a:prstGeom prst="curvedLeftArrow">
            <a:avLst/>
          </a:prstGeom>
          <a:solidFill>
            <a:srgbClr val="2E4F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751092"/>
              </p:ext>
            </p:extLst>
          </p:nvPr>
        </p:nvGraphicFramePr>
        <p:xfrm>
          <a:off x="484832" y="1268760"/>
          <a:ext cx="7944759" cy="491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476">
                  <a:extLst>
                    <a:ext uri="{9D8B030D-6E8A-4147-A177-3AD203B41FA5}">
                      <a16:colId xmlns:a16="http://schemas.microsoft.com/office/drawing/2014/main" val="1874822464"/>
                    </a:ext>
                  </a:extLst>
                </a:gridCol>
                <a:gridCol w="1480880">
                  <a:extLst>
                    <a:ext uri="{9D8B030D-6E8A-4147-A177-3AD203B41FA5}">
                      <a16:colId xmlns:a16="http://schemas.microsoft.com/office/drawing/2014/main" val="3165071186"/>
                    </a:ext>
                  </a:extLst>
                </a:gridCol>
                <a:gridCol w="1255424">
                  <a:extLst>
                    <a:ext uri="{9D8B030D-6E8A-4147-A177-3AD203B41FA5}">
                      <a16:colId xmlns:a16="http://schemas.microsoft.com/office/drawing/2014/main" val="4107531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92291703"/>
                    </a:ext>
                  </a:extLst>
                </a:gridCol>
                <a:gridCol w="1326819">
                  <a:extLst>
                    <a:ext uri="{9D8B030D-6E8A-4147-A177-3AD203B41FA5}">
                      <a16:colId xmlns:a16="http://schemas.microsoft.com/office/drawing/2014/main" val="683894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Jahr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Messbetrag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Hebesatz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Gewerbesteuer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88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2010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3.707.439 €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350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12.976.037 €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66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2011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1.976.486 €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350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6.917.701 €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16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2012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2.620.991 €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350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9.173.467 €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45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2013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2.835.991 €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380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10.776.766 €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3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2014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2.888.877 €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380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10.977.733 €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03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2015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3.992.449 €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380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15.171.307 €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117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2016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3.676.613 €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380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13.971.130 €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54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2017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3.685.284 €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380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14.004.080 €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89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2018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4.755.202 €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380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18.069.768 €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904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2019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3.543.131 €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380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13.463.897 €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95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2020 (Plan)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3.736.842 €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14.200.000 €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2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2020 (am 28.10.2020)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2.146.732 €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8.372.255 €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07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2021 (Plan)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2.435.898 €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Optimistische Steuerhöhe!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9.500.000 €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70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2022 (Plan)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2.512.820 €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9.800.000 €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5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2023 (Plan)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2.564.103 €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10.000.000 €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90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2024 (Plan)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2.692.308 €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10.500.000 €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73270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85" y="4840446"/>
            <a:ext cx="359695" cy="463336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 bwMode="auto">
          <a:xfrm>
            <a:off x="9074242" y="4887784"/>
            <a:ext cx="72008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- </a:t>
            </a:r>
            <a:r>
              <a:rPr lang="de-DE" dirty="0" smtClean="0">
                <a:solidFill>
                  <a:schemeClr val="accent1"/>
                </a:solidFill>
              </a:rPr>
              <a:t>41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12766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067" y="326644"/>
            <a:ext cx="5861050" cy="667452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/>
              <a:t>V</a:t>
            </a:r>
            <a:r>
              <a:rPr lang="de-DE" dirty="0" smtClean="0"/>
              <a:t>ergnügungssteuer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9238213"/>
              </p:ext>
            </p:extLst>
          </p:nvPr>
        </p:nvGraphicFramePr>
        <p:xfrm>
          <a:off x="383540" y="1556792"/>
          <a:ext cx="9027162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3307">
                  <a:extLst>
                    <a:ext uri="{9D8B030D-6E8A-4147-A177-3AD203B41FA5}">
                      <a16:colId xmlns:a16="http://schemas.microsoft.com/office/drawing/2014/main" val="2693178435"/>
                    </a:ext>
                  </a:extLst>
                </a:gridCol>
                <a:gridCol w="1238771">
                  <a:extLst>
                    <a:ext uri="{9D8B030D-6E8A-4147-A177-3AD203B41FA5}">
                      <a16:colId xmlns:a16="http://schemas.microsoft.com/office/drawing/2014/main" val="358060718"/>
                    </a:ext>
                  </a:extLst>
                </a:gridCol>
                <a:gridCol w="1238771">
                  <a:extLst>
                    <a:ext uri="{9D8B030D-6E8A-4147-A177-3AD203B41FA5}">
                      <a16:colId xmlns:a16="http://schemas.microsoft.com/office/drawing/2014/main" val="605120270"/>
                    </a:ext>
                  </a:extLst>
                </a:gridCol>
                <a:gridCol w="1238771">
                  <a:extLst>
                    <a:ext uri="{9D8B030D-6E8A-4147-A177-3AD203B41FA5}">
                      <a16:colId xmlns:a16="http://schemas.microsoft.com/office/drawing/2014/main" val="688584859"/>
                    </a:ext>
                  </a:extLst>
                </a:gridCol>
                <a:gridCol w="1238771">
                  <a:extLst>
                    <a:ext uri="{9D8B030D-6E8A-4147-A177-3AD203B41FA5}">
                      <a16:colId xmlns:a16="http://schemas.microsoft.com/office/drawing/2014/main" val="1635851573"/>
                    </a:ext>
                  </a:extLst>
                </a:gridCol>
                <a:gridCol w="1238771">
                  <a:extLst>
                    <a:ext uri="{9D8B030D-6E8A-4147-A177-3AD203B41FA5}">
                      <a16:colId xmlns:a16="http://schemas.microsoft.com/office/drawing/2014/main" val="2488645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Frutiger 45 Light" panose="000003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Jahr/in Euro: 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2022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2023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Frutiger 45 Light" panose="000003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40006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Vergnügungssteuer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800.000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8</a:t>
                      </a:r>
                      <a:r>
                        <a:rPr lang="de-DE" sz="1800" dirty="0" smtClean="0">
                          <a:effectLst/>
                        </a:rPr>
                        <a:t>00.000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5</a:t>
                      </a:r>
                      <a:r>
                        <a:rPr lang="de-DE" sz="1800" dirty="0" smtClean="0">
                          <a:effectLst/>
                        </a:rPr>
                        <a:t>00.000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5</a:t>
                      </a:r>
                      <a:r>
                        <a:rPr lang="de-DE" sz="1800" dirty="0" smtClean="0">
                          <a:effectLst/>
                        </a:rPr>
                        <a:t>00.000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500.000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136860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3540" y="2780928"/>
            <a:ext cx="8584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Konzessionen der Glücksspieleinrichtungen laufen zum 30.06.2021 aus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Absenkung der Vergnügungssteuer ab 2022 aufgrund unklarer</a:t>
            </a:r>
          </a:p>
          <a:p>
            <a:pPr algn="l"/>
            <a:r>
              <a:rPr lang="de-DE" sz="1800" dirty="0" smtClean="0"/>
              <a:t>     Auswirkung der Gesetzesänderung </a:t>
            </a:r>
          </a:p>
          <a:p>
            <a:pPr algn="l"/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Voraussichtliches RE 2020: 700.000 Euro</a:t>
            </a:r>
            <a:br>
              <a:rPr lang="de-DE" sz="1800" dirty="0" smtClean="0"/>
            </a:br>
            <a:r>
              <a:rPr lang="de-DE" sz="1800" dirty="0" smtClean="0"/>
              <a:t>Grund: Corona-Pandemie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8893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332656"/>
            <a:ext cx="7503120" cy="667452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Nr. 2: Zuweisungen, Zuwendungen, Umlagen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1182402"/>
              </p:ext>
            </p:extLst>
          </p:nvPr>
        </p:nvGraphicFramePr>
        <p:xfrm>
          <a:off x="330198" y="1356851"/>
          <a:ext cx="9080501" cy="4730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391">
                  <a:extLst>
                    <a:ext uri="{9D8B030D-6E8A-4147-A177-3AD203B41FA5}">
                      <a16:colId xmlns:a16="http://schemas.microsoft.com/office/drawing/2014/main" val="4141447456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val="3621275871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val="339076702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val="2120266484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val="4262590003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val="1572137962"/>
                    </a:ext>
                  </a:extLst>
                </a:gridCol>
              </a:tblGrid>
              <a:tr h="37887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 </a:t>
                      </a:r>
                      <a:r>
                        <a:rPr lang="de-DE" sz="1600" dirty="0" err="1" smtClean="0"/>
                        <a:t>TEuro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2021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2022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2023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2024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45766"/>
                  </a:ext>
                </a:extLst>
              </a:tr>
              <a:tr h="596515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Zuweisungen</a:t>
                      </a:r>
                      <a:r>
                        <a:rPr lang="de-DE" sz="1600" b="1" baseline="0" dirty="0" smtClean="0"/>
                        <a:t>, Zuwendungen, Umlagen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20.299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21.539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23.702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25.618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26.002</a:t>
                      </a:r>
                      <a:endParaRPr lang="de-D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432357"/>
                  </a:ext>
                </a:extLst>
              </a:tr>
              <a:tr h="16065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davon: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522934"/>
                  </a:ext>
                </a:extLst>
              </a:tr>
              <a:tr h="3456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Schlüsselzuweisungen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13.673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14.577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16.475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18.151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18.087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135533"/>
                  </a:ext>
                </a:extLst>
              </a:tr>
              <a:tr h="3456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Zuweisung</a:t>
                      </a:r>
                      <a:r>
                        <a:rPr lang="de-DE" sz="1600" baseline="0" dirty="0" smtClean="0"/>
                        <a:t> § 11 Abs. 1 FAG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211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211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211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211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211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231368"/>
                  </a:ext>
                </a:extLst>
              </a:tr>
              <a:tr h="34798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Zuweisung</a:t>
                      </a:r>
                      <a:r>
                        <a:rPr lang="de-DE" sz="1600" baseline="0" dirty="0" smtClean="0"/>
                        <a:t> lfd. Zwecke Bund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698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456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332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332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332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06757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Zuweisung</a:t>
                      </a:r>
                      <a:r>
                        <a:rPr lang="de-DE" sz="1600" baseline="0" dirty="0" smtClean="0"/>
                        <a:t> lfd. Zwecke Land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3.903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4.474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4.732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4.832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5.128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409771"/>
                  </a:ext>
                </a:extLst>
              </a:tr>
              <a:tr h="3456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Sachkostenbeiträge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1.552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1.568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1.693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1.828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1.975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985234"/>
                  </a:ext>
                </a:extLst>
              </a:tr>
              <a:tr h="85216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Zuweisungen</a:t>
                      </a:r>
                      <a:r>
                        <a:rPr lang="de-DE" sz="1600" baseline="0" dirty="0" smtClean="0"/>
                        <a:t> lfd. Zwecke Gemeinden und Gemeindeverbänden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249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225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230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235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239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741950"/>
                  </a:ext>
                </a:extLst>
              </a:tr>
              <a:tr h="59651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Zuweisungen von Privaten, verbundenen</a:t>
                      </a:r>
                      <a:r>
                        <a:rPr lang="de-DE" sz="1600" baseline="0" dirty="0" smtClean="0"/>
                        <a:t> Unternehmen und </a:t>
                      </a:r>
                      <a:r>
                        <a:rPr lang="de-DE" sz="1600" dirty="0" smtClean="0"/>
                        <a:t>Übrigen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13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28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29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29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30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690996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43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260648"/>
            <a:ext cx="5861050" cy="739460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Schlüsselzuweisungen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5" y="1340767"/>
            <a:ext cx="8176452" cy="50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332656"/>
            <a:ext cx="5861050" cy="667452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Nr. 5 – 10: weitere Erträge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5019786"/>
              </p:ext>
            </p:extLst>
          </p:nvPr>
        </p:nvGraphicFramePr>
        <p:xfrm>
          <a:off x="330200" y="1365295"/>
          <a:ext cx="9159305" cy="401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560">
                  <a:extLst>
                    <a:ext uri="{9D8B030D-6E8A-4147-A177-3AD203B41FA5}">
                      <a16:colId xmlns:a16="http://schemas.microsoft.com/office/drawing/2014/main" val="1175772053"/>
                    </a:ext>
                  </a:extLst>
                </a:gridCol>
                <a:gridCol w="1059349">
                  <a:extLst>
                    <a:ext uri="{9D8B030D-6E8A-4147-A177-3AD203B41FA5}">
                      <a16:colId xmlns:a16="http://schemas.microsoft.com/office/drawing/2014/main" val="4052265004"/>
                    </a:ext>
                  </a:extLst>
                </a:gridCol>
                <a:gridCol w="1059349">
                  <a:extLst>
                    <a:ext uri="{9D8B030D-6E8A-4147-A177-3AD203B41FA5}">
                      <a16:colId xmlns:a16="http://schemas.microsoft.com/office/drawing/2014/main" val="3238660236"/>
                    </a:ext>
                  </a:extLst>
                </a:gridCol>
                <a:gridCol w="1059349">
                  <a:extLst>
                    <a:ext uri="{9D8B030D-6E8A-4147-A177-3AD203B41FA5}">
                      <a16:colId xmlns:a16="http://schemas.microsoft.com/office/drawing/2014/main" val="811036129"/>
                    </a:ext>
                  </a:extLst>
                </a:gridCol>
                <a:gridCol w="1059349">
                  <a:extLst>
                    <a:ext uri="{9D8B030D-6E8A-4147-A177-3AD203B41FA5}">
                      <a16:colId xmlns:a16="http://schemas.microsoft.com/office/drawing/2014/main" val="2079769329"/>
                    </a:ext>
                  </a:extLst>
                </a:gridCol>
                <a:gridCol w="1059349">
                  <a:extLst>
                    <a:ext uri="{9D8B030D-6E8A-4147-A177-3AD203B41FA5}">
                      <a16:colId xmlns:a16="http://schemas.microsoft.com/office/drawing/2014/main" val="3185515519"/>
                    </a:ext>
                  </a:extLst>
                </a:gridCol>
              </a:tblGrid>
              <a:tr h="55153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237559"/>
                  </a:ext>
                </a:extLst>
              </a:tr>
              <a:tr h="426053">
                <a:tc>
                  <a:txBody>
                    <a:bodyPr/>
                    <a:lstStyle/>
                    <a:p>
                      <a:r>
                        <a:rPr lang="de-DE" dirty="0" smtClean="0"/>
                        <a:t>Entgelte für öffentliche</a:t>
                      </a:r>
                      <a:r>
                        <a:rPr lang="de-DE" baseline="0" dirty="0" smtClean="0"/>
                        <a:t> Leistungen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2.423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2.313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2.339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2.378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2.418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859712"/>
                  </a:ext>
                </a:extLst>
              </a:tr>
              <a:tr h="661578">
                <a:tc>
                  <a:txBody>
                    <a:bodyPr/>
                    <a:lstStyle/>
                    <a:p>
                      <a:r>
                        <a:rPr lang="de-DE" dirty="0" smtClean="0"/>
                        <a:t>Sonstige</a:t>
                      </a:r>
                      <a:r>
                        <a:rPr lang="de-DE" baseline="0" dirty="0" smtClean="0"/>
                        <a:t> privatrechtliche Leistungen, davon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2.306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1.775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1.838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1.869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1.901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796703"/>
                  </a:ext>
                </a:extLst>
              </a:tr>
              <a:tr h="299471"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davon Mieten und Pachten (ab</a:t>
                      </a:r>
                      <a:r>
                        <a:rPr lang="de-DE" sz="1400" i="1" baseline="0" dirty="0" smtClean="0"/>
                        <a:t> 2021 ohne ILV)</a:t>
                      </a:r>
                      <a:endParaRPr lang="de-D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1.718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1.207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1.231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1.255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1.280</a:t>
                      </a:r>
                      <a:endParaRPr lang="de-DE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312850"/>
                  </a:ext>
                </a:extLst>
              </a:tr>
              <a:tr h="346534">
                <a:tc>
                  <a:txBody>
                    <a:bodyPr/>
                    <a:lstStyle/>
                    <a:p>
                      <a:r>
                        <a:rPr lang="de-DE" dirty="0" smtClean="0"/>
                        <a:t>Kostenerstattungen</a:t>
                      </a:r>
                      <a:r>
                        <a:rPr lang="de-DE" baseline="0" dirty="0" smtClean="0"/>
                        <a:t>/ -umlagen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1.630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1.843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1.778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1.807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1.753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290679"/>
                  </a:ext>
                </a:extLst>
              </a:tr>
              <a:tr h="340814">
                <a:tc>
                  <a:txBody>
                    <a:bodyPr/>
                    <a:lstStyle/>
                    <a:p>
                      <a:r>
                        <a:rPr lang="de-DE" dirty="0" smtClean="0"/>
                        <a:t>Zinsen und ähnliche Erträge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113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99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91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85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010496"/>
                  </a:ext>
                </a:extLst>
              </a:tr>
              <a:tr h="340814">
                <a:tc>
                  <a:txBody>
                    <a:bodyPr/>
                    <a:lstStyle/>
                    <a:p>
                      <a:r>
                        <a:rPr lang="de-DE" dirty="0" smtClean="0"/>
                        <a:t>Aktivierte</a:t>
                      </a:r>
                      <a:r>
                        <a:rPr lang="de-DE" baseline="0" dirty="0" smtClean="0"/>
                        <a:t> Eigenleistungen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122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38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262784"/>
                  </a:ext>
                </a:extLst>
              </a:tr>
              <a:tr h="340814">
                <a:tc>
                  <a:txBody>
                    <a:bodyPr/>
                    <a:lstStyle/>
                    <a:p>
                      <a:r>
                        <a:rPr lang="de-DE" dirty="0" smtClean="0"/>
                        <a:t>Sonstige ordentliche Erträge, davon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1.753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1.730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1.742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1.754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1.767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778987"/>
                  </a:ext>
                </a:extLst>
              </a:tr>
              <a:tr h="273535"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davon Konzessionsabgabe</a:t>
                      </a:r>
                      <a:endParaRPr lang="de-D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962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906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906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906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906</a:t>
                      </a:r>
                      <a:endParaRPr lang="de-DE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394694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davon Bußgelder</a:t>
                      </a:r>
                      <a:endParaRPr lang="de-D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601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601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613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625</a:t>
                      </a:r>
                      <a:endParaRPr lang="de-DE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i="1" dirty="0" smtClean="0"/>
                        <a:t>638</a:t>
                      </a:r>
                      <a:endParaRPr lang="de-DE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58122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7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/>
              <a:t>Ordentliche Aufwendungen</a:t>
            </a:r>
            <a:r>
              <a:rPr lang="de-DE" dirty="0" smtClean="0"/>
              <a:t>: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1268760"/>
            <a:ext cx="7736391" cy="50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/>
              <a:t>Nr. 12, 13 Personal- und </a:t>
            </a:r>
            <a:r>
              <a:rPr lang="de-DE" dirty="0" smtClean="0"/>
              <a:t>Versorgungsaufwendungen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73" y="1196752"/>
            <a:ext cx="8937334" cy="52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Haushaltsplanentwurf 2021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438280"/>
            <a:ext cx="8871272" cy="4871045"/>
          </a:xfrm>
        </p:spPr>
        <p:txBody>
          <a:bodyPr/>
          <a:lstStyle/>
          <a:p>
            <a:pPr algn="ctr"/>
            <a:endParaRPr lang="de-DE" b="1" dirty="0" smtClean="0"/>
          </a:p>
          <a:p>
            <a:pPr algn="ctr"/>
            <a:endParaRPr lang="de-DE" b="1" dirty="0"/>
          </a:p>
          <a:p>
            <a:pPr algn="ctr"/>
            <a:r>
              <a:rPr lang="de-DE" sz="4000" b="1" dirty="0" smtClean="0"/>
              <a:t>Weg zum </a:t>
            </a:r>
          </a:p>
          <a:p>
            <a:pPr algn="ctr"/>
            <a:r>
              <a:rPr lang="de-DE" sz="4000" b="1" dirty="0" smtClean="0"/>
              <a:t>Haushaltsplanentwurf</a:t>
            </a:r>
            <a:endParaRPr lang="de-DE" sz="4000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90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 smtClean="0"/>
              <a:t>Nr</a:t>
            </a:r>
            <a:r>
              <a:rPr lang="de-DE" dirty="0"/>
              <a:t>. 12, </a:t>
            </a:r>
            <a:r>
              <a:rPr lang="de-DE" dirty="0" smtClean="0"/>
              <a:t>13: </a:t>
            </a:r>
            <a:r>
              <a:rPr lang="de-DE" dirty="0"/>
              <a:t>Personal- und </a:t>
            </a:r>
            <a:r>
              <a:rPr lang="de-DE" dirty="0" smtClean="0"/>
              <a:t>Versorgungsaufwendungen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4313" y="4073353"/>
            <a:ext cx="8997950" cy="2451991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sz="1800" dirty="0" smtClean="0"/>
              <a:t>Stellenmehrung in 2021: 4,2 Stellen, Finanzplanung 2022-2024 unterstellt keine Stellenmehrung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8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sz="1800" dirty="0" smtClean="0"/>
              <a:t>Tarifsteigerung enthalten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800" dirty="0" smtClean="0"/>
          </a:p>
          <a:p>
            <a:pPr marL="0" indent="0"/>
            <a:endParaRPr lang="de-DE" dirty="0" smtClean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30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23688"/>
              </p:ext>
            </p:extLst>
          </p:nvPr>
        </p:nvGraphicFramePr>
        <p:xfrm>
          <a:off x="468976" y="1196753"/>
          <a:ext cx="8565119" cy="2677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6799">
                  <a:extLst>
                    <a:ext uri="{9D8B030D-6E8A-4147-A177-3AD203B41FA5}">
                      <a16:colId xmlns:a16="http://schemas.microsoft.com/office/drawing/2014/main" val="3492821096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2600518476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87215003"/>
                    </a:ext>
                  </a:extLst>
                </a:gridCol>
              </a:tblGrid>
              <a:tr h="278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2021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9288467"/>
                  </a:ext>
                </a:extLst>
              </a:tr>
              <a:tr h="39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Personalaufwendungen</a:t>
                      </a:r>
                      <a:r>
                        <a:rPr lang="de-DE" sz="1800" baseline="0" dirty="0" smtClean="0">
                          <a:effectLst/>
                        </a:rPr>
                        <a:t> incl. Altersteilzeitrückstellung (141 T€ in 2021)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16.545.976 €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17.669.579 €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3646148"/>
                  </a:ext>
                </a:extLst>
              </a:tr>
              <a:tr h="688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Versorgungsaufwendungen </a:t>
                      </a:r>
                      <a:r>
                        <a:rPr lang="de-DE" sz="1800" dirty="0" smtClean="0">
                          <a:effectLst/>
                        </a:rPr>
                        <a:t>(</a:t>
                      </a:r>
                      <a:r>
                        <a:rPr lang="de-DE" sz="1800" dirty="0">
                          <a:effectLst/>
                        </a:rPr>
                        <a:t>334.678 €, </a:t>
                      </a:r>
                      <a:endParaRPr lang="de-DE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in </a:t>
                      </a:r>
                      <a:r>
                        <a:rPr lang="de-DE" sz="1800" dirty="0">
                          <a:effectLst/>
                        </a:rPr>
                        <a:t>Personalaufwendungen 2021 enthalten)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209.242 €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523890"/>
                  </a:ext>
                </a:extLst>
              </a:tr>
              <a:tr h="412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Errechneter Haushaltsansatz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16.755.218 €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17.669.579 €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421604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Pauschale </a:t>
                      </a:r>
                      <a:r>
                        <a:rPr lang="de-DE" sz="1800" dirty="0" smtClean="0">
                          <a:effectLst/>
                        </a:rPr>
                        <a:t>Kürzung (Vakanzen/Krankheit)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./. 400.000 €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./. 890.000 €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2912299"/>
                  </a:ext>
                </a:extLst>
              </a:tr>
              <a:tr h="405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Haushaltsansatz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16.355.218 €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16.779.579 €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797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 smtClean="0"/>
              <a:t>Nr</a:t>
            </a:r>
            <a:r>
              <a:rPr lang="de-DE" dirty="0"/>
              <a:t>. 12, </a:t>
            </a:r>
            <a:r>
              <a:rPr lang="de-DE" dirty="0" smtClean="0"/>
              <a:t>13: </a:t>
            </a:r>
            <a:r>
              <a:rPr lang="de-DE" dirty="0"/>
              <a:t>Personal- und </a:t>
            </a:r>
            <a:r>
              <a:rPr lang="de-DE" dirty="0" smtClean="0"/>
              <a:t>Versorgungsaufwendungen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31</a:t>
            </a:fld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776252"/>
              </p:ext>
            </p:extLst>
          </p:nvPr>
        </p:nvGraphicFramePr>
        <p:xfrm>
          <a:off x="499741" y="1612250"/>
          <a:ext cx="8916813" cy="3545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915">
                  <a:extLst>
                    <a:ext uri="{9D8B030D-6E8A-4147-A177-3AD203B41FA5}">
                      <a16:colId xmlns:a16="http://schemas.microsoft.com/office/drawing/2014/main" val="3001101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7761957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1842073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7904545"/>
                    </a:ext>
                  </a:extLst>
                </a:gridCol>
                <a:gridCol w="2519338">
                  <a:extLst>
                    <a:ext uri="{9D8B030D-6E8A-4147-A177-3AD203B41FA5}">
                      <a16:colId xmlns:a16="http://schemas.microsoft.com/office/drawing/2014/main" val="325273462"/>
                    </a:ext>
                  </a:extLst>
                </a:gridCol>
              </a:tblGrid>
              <a:tr h="66462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Beschäftig-</a:t>
                      </a:r>
                      <a:r>
                        <a:rPr lang="de-DE" sz="1600" dirty="0" err="1" smtClean="0">
                          <a:effectLst/>
                        </a:rPr>
                        <a:t>ungsumfang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Einsatzgebiet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Geplante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Eingruppierung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Aufwand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pro Jahr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GR-Beschluss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71568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</a:rPr>
                        <a:t>1,0 Vollzeit</a:t>
                      </a:r>
                      <a:endParaRPr lang="de-DE" sz="16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Steuern/Abgaben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EG 6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ca. 57.100 €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Nr. 469/2019,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Besetzung </a:t>
                      </a:r>
                      <a:r>
                        <a:rPr lang="de-DE" sz="1600" dirty="0" smtClean="0">
                          <a:effectLst/>
                        </a:rPr>
                        <a:t>zurückgestellt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64918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</a:rPr>
                        <a:t>1,0 Vollzeit</a:t>
                      </a:r>
                      <a:endParaRPr lang="de-DE" sz="16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Allgemeiner Verkehr (Vollzug)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EG 6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ca. 57.100 €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Nr. 469/2019,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Besetzung zurückgestellt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962656"/>
                  </a:ext>
                </a:extLst>
              </a:tr>
              <a:tr h="60705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</a:rPr>
                        <a:t>0,12 Geringfügig </a:t>
                      </a:r>
                      <a:endParaRPr lang="de-DE" sz="16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Allgemeiner Verkehr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EG 5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ca. 7.500 €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Nr. 251/2020,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Stelle besetzt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068938"/>
                  </a:ext>
                </a:extLst>
              </a:tr>
              <a:tr h="2894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</a:rPr>
                        <a:t>1,0 Vollzeit</a:t>
                      </a:r>
                      <a:endParaRPr lang="de-DE" sz="16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Grünflächen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EG 10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ca. 70.000 €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noch kein GR-Beschluss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210924"/>
                  </a:ext>
                </a:extLst>
              </a:tr>
              <a:tr h="2894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</a:rPr>
                        <a:t>1,0 Vollzeit</a:t>
                      </a:r>
                      <a:endParaRPr lang="de-DE" sz="16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Stadtplanung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EG 10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ca. 70.000 €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noch kein GR-Beschluss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457511"/>
                  </a:ext>
                </a:extLst>
              </a:tr>
              <a:tr h="28948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Summe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ca. 261.700 €</a:t>
                      </a:r>
                      <a:endParaRPr lang="de-DE" sz="16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63058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95300" y="1196752"/>
            <a:ext cx="84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Übersicht über die geplanten Stellen im HH 2021: </a:t>
            </a:r>
            <a:endParaRPr lang="de-DE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432911" y="5301208"/>
            <a:ext cx="899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Durch den </a:t>
            </a:r>
            <a:r>
              <a:rPr lang="de-DE" sz="1800" dirty="0" smtClean="0"/>
              <a:t>Wegfall von </a:t>
            </a:r>
            <a:r>
              <a:rPr lang="de-DE" sz="1800" dirty="0"/>
              <a:t>3 Stellen mit KW-Vermerk im Bereich </a:t>
            </a:r>
            <a:r>
              <a:rPr lang="de-DE" sz="1800" dirty="0" smtClean="0"/>
              <a:t>Altersteilzeit beträgt die tatsächliche Stellenmehrung gegenüber dem Vorjahr 1,16  Stellen.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7091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188640"/>
            <a:ext cx="7359104" cy="811468"/>
          </a:xfrm>
        </p:spPr>
        <p:txBody>
          <a:bodyPr/>
          <a:lstStyle/>
          <a:p>
            <a:r>
              <a:rPr lang="de-DE" dirty="0" smtClean="0"/>
              <a:t>Ergeb</a:t>
            </a:r>
            <a:r>
              <a:rPr lang="de-DE" dirty="0"/>
              <a:t>nishaushalt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Nr. 14: Aufwendungen für Sach- und Dienstleistungen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09239"/>
              </p:ext>
            </p:extLst>
          </p:nvPr>
        </p:nvGraphicFramePr>
        <p:xfrm>
          <a:off x="368933" y="1196752"/>
          <a:ext cx="9304274" cy="542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646">
                  <a:extLst>
                    <a:ext uri="{9D8B030D-6E8A-4147-A177-3AD203B41FA5}">
                      <a16:colId xmlns:a16="http://schemas.microsoft.com/office/drawing/2014/main" val="3819547776"/>
                    </a:ext>
                  </a:extLst>
                </a:gridCol>
                <a:gridCol w="4982517">
                  <a:extLst>
                    <a:ext uri="{9D8B030D-6E8A-4147-A177-3AD203B41FA5}">
                      <a16:colId xmlns:a16="http://schemas.microsoft.com/office/drawing/2014/main" val="2050843446"/>
                    </a:ext>
                  </a:extLst>
                </a:gridCol>
                <a:gridCol w="1206827">
                  <a:extLst>
                    <a:ext uri="{9D8B030D-6E8A-4147-A177-3AD203B41FA5}">
                      <a16:colId xmlns:a16="http://schemas.microsoft.com/office/drawing/2014/main" val="4281350501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675295705"/>
                    </a:ext>
                  </a:extLst>
                </a:gridCol>
                <a:gridCol w="1305624">
                  <a:extLst>
                    <a:ext uri="{9D8B030D-6E8A-4147-A177-3AD203B41FA5}">
                      <a16:colId xmlns:a16="http://schemas.microsoft.com/office/drawing/2014/main" val="1971210582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Nr.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Aufwendungen für Sach- und Dienstleistungen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2020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2021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%-</a:t>
                      </a:r>
                      <a:r>
                        <a:rPr lang="de-DE" sz="1600" dirty="0" err="1" smtClean="0">
                          <a:effectLst/>
                        </a:rPr>
                        <a:t>Veränd</a:t>
                      </a:r>
                      <a:r>
                        <a:rPr lang="de-DE" sz="1600" dirty="0" smtClean="0">
                          <a:effectLst/>
                        </a:rPr>
                        <a:t>.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443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Unterhaltung der Grundstücke und Baulichen Anlagen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1.724.380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1.866.780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+8,26 %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37618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Unterhaltung des sonstigen unbeweglichen Vermögens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1.592.500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1.281.000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-19,56 %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13800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</a:t>
                      </a:r>
                      <a:endParaRPr lang="de-DE" sz="14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Unterhaltung des beweglichen Vermögens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265.974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356.248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+33,94 %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42585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Erwerb von geringwertigen </a:t>
                      </a:r>
                      <a:r>
                        <a:rPr lang="de-DE" sz="1600" dirty="0" smtClean="0">
                          <a:effectLst/>
                        </a:rPr>
                        <a:t>Vermögensgegenständen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339.968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363.120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+6,81 %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683623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Mieten und Pachten </a:t>
                      </a:r>
                      <a:r>
                        <a:rPr lang="de-DE" sz="1600" dirty="0" smtClean="0">
                          <a:effectLst/>
                        </a:rPr>
                        <a:t>(Differenz: jetzt gebucht als Interne Leistungsverrechnung)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1.184.730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521.940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-55,94 %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486554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Sonstige Bewirtschaftung der Grundstücke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2.528.235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2.452.515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-2,99 %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27211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Haltung von Fahrzeugen 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393.628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311.120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-20,96 %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157838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Besondere Aufwendungen für Beschäftigte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322.870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293.351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-9,14 %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039592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Besondere Verwaltungs- und Betriebsausgaben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2.411.558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2.627.670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+8,96 %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328826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Lehr- und Unterrichtsmittel, Lernmittel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262.624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271.063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+3,21 %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768730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Aufwendungen für sonstige Sach- und Dienstleistungen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18.500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73957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Summe:</a:t>
                      </a:r>
                      <a:endParaRPr lang="de-DE" sz="16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11.026.467</a:t>
                      </a:r>
                      <a:endParaRPr lang="de-DE" sz="16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10.363.307</a:t>
                      </a:r>
                      <a:endParaRPr lang="de-DE" sz="16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-6,01 %</a:t>
                      </a:r>
                      <a:endParaRPr lang="de-DE" sz="16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78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445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7575128" cy="1000108"/>
          </a:xfrm>
        </p:spPr>
        <p:txBody>
          <a:bodyPr/>
          <a:lstStyle/>
          <a:p>
            <a:r>
              <a:rPr lang="de-DE" dirty="0" smtClean="0"/>
              <a:t>Besondere Verwaltungs- und Betriebsaufwendungen: davon: Digitalisierung an Schulen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72480" y="119675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Die Digitalisierung an Schulen ist im Haushaltsplanentwurf an verschiedenen Stellen veranschlagt: </a:t>
            </a:r>
            <a:endParaRPr lang="de-DE" sz="18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312"/>
              </p:ext>
            </p:extLst>
          </p:nvPr>
        </p:nvGraphicFramePr>
        <p:xfrm>
          <a:off x="330200" y="2294051"/>
          <a:ext cx="87642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704">
                  <a:extLst>
                    <a:ext uri="{9D8B030D-6E8A-4147-A177-3AD203B41FA5}">
                      <a16:colId xmlns:a16="http://schemas.microsoft.com/office/drawing/2014/main" val="3362962419"/>
                    </a:ext>
                  </a:extLst>
                </a:gridCol>
                <a:gridCol w="1137541">
                  <a:extLst>
                    <a:ext uri="{9D8B030D-6E8A-4147-A177-3AD203B41FA5}">
                      <a16:colId xmlns:a16="http://schemas.microsoft.com/office/drawing/2014/main" val="865556709"/>
                    </a:ext>
                  </a:extLst>
                </a:gridCol>
                <a:gridCol w="1114009">
                  <a:extLst>
                    <a:ext uri="{9D8B030D-6E8A-4147-A177-3AD203B41FA5}">
                      <a16:colId xmlns:a16="http://schemas.microsoft.com/office/drawing/2014/main" val="3696349278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3739676819"/>
                    </a:ext>
                  </a:extLst>
                </a:gridCol>
                <a:gridCol w="952137">
                  <a:extLst>
                    <a:ext uri="{9D8B030D-6E8A-4147-A177-3AD203B41FA5}">
                      <a16:colId xmlns:a16="http://schemas.microsoft.com/office/drawing/2014/main" val="1427762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Jahr/in</a:t>
                      </a:r>
                      <a:r>
                        <a:rPr lang="de-DE" baseline="0" dirty="0" smtClean="0"/>
                        <a:t> Euro: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18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Beschaffungen Medienentwicklungsplan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400.000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6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Wartungsaufwendungen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75.000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75.000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75.000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75.000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6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Bauliche Maßnahmen (investiv)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336.000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712.000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161.000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4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Zuschuss Digitalisierung</a:t>
                      </a:r>
                      <a:r>
                        <a:rPr lang="de-DE" baseline="0" dirty="0" smtClean="0"/>
                        <a:t> (80 %)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222.800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475.600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106.280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85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804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7575128" cy="1000108"/>
          </a:xfrm>
        </p:spPr>
        <p:txBody>
          <a:bodyPr/>
          <a:lstStyle/>
          <a:p>
            <a:r>
              <a:rPr lang="de-DE" dirty="0" smtClean="0"/>
              <a:t>Besondere Verwaltungs- und Betriebsaufwendungen: davon: Digitalisierung an Schulen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51140"/>
              </p:ext>
            </p:extLst>
          </p:nvPr>
        </p:nvGraphicFramePr>
        <p:xfrm>
          <a:off x="416496" y="2204864"/>
          <a:ext cx="88408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655">
                  <a:extLst>
                    <a:ext uri="{9D8B030D-6E8A-4147-A177-3AD203B41FA5}">
                      <a16:colId xmlns:a16="http://schemas.microsoft.com/office/drawing/2014/main" val="3697990649"/>
                    </a:ext>
                  </a:extLst>
                </a:gridCol>
                <a:gridCol w="1903583">
                  <a:extLst>
                    <a:ext uri="{9D8B030D-6E8A-4147-A177-3AD203B41FA5}">
                      <a16:colId xmlns:a16="http://schemas.microsoft.com/office/drawing/2014/main" val="3210199438"/>
                    </a:ext>
                  </a:extLst>
                </a:gridCol>
                <a:gridCol w="1565941">
                  <a:extLst>
                    <a:ext uri="{9D8B030D-6E8A-4147-A177-3AD203B41FA5}">
                      <a16:colId xmlns:a16="http://schemas.microsoft.com/office/drawing/2014/main" val="1501611234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1300218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Jahr der </a:t>
                      </a:r>
                    </a:p>
                    <a:p>
                      <a:pPr algn="ctr"/>
                      <a:r>
                        <a:rPr lang="de-DE" b="0" dirty="0" smtClean="0"/>
                        <a:t>Baumaßnahme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Kosten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Zuschuss</a:t>
                      </a:r>
                      <a:r>
                        <a:rPr lang="de-DE" b="0" baseline="0" dirty="0" smtClean="0"/>
                        <a:t> Digitalisierung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7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Schule am Martinsberg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336.000 €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222.800</a:t>
                      </a:r>
                      <a:r>
                        <a:rPr lang="de-DE" baseline="0" dirty="0" smtClean="0"/>
                        <a:t>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2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Talschule (WRS und Pavillons)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161.000 €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106.280 €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3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Realschule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356.000 €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237.800 €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6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Gymnasium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356.000 €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237.800 €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248823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91600" y="1628800"/>
            <a:ext cx="842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Die Maßnahmen werden auf die Schulen wie folgt aufgeteilt: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92573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/>
              <a:t>Nr. 15: </a:t>
            </a:r>
            <a:r>
              <a:rPr lang="de-DE" dirty="0" smtClean="0"/>
              <a:t>Abschreibungen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5300" y="2924944"/>
            <a:ext cx="8997950" cy="3384381"/>
          </a:xfrm>
        </p:spPr>
        <p:txBody>
          <a:bodyPr/>
          <a:lstStyle/>
          <a:p>
            <a:pPr marL="514350" indent="-514350"/>
            <a:endParaRPr lang="de-DE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Betrag muss erwirtschaftet werden, um Vermögen zu erhalten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Abschreibung von 2,4 Mio. Euro sehr niedrig: Die Stadt hat ein geringes und zum Großteil bereits abgeschriebenes Vermögen.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 smtClean="0"/>
              <a:t>Mit den anstehenden Investitionen wird sich die Abschreibung erhöhen.</a:t>
            </a: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35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31337"/>
              </p:ext>
            </p:extLst>
          </p:nvPr>
        </p:nvGraphicFramePr>
        <p:xfrm>
          <a:off x="464313" y="1340768"/>
          <a:ext cx="88091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589">
                  <a:extLst>
                    <a:ext uri="{9D8B030D-6E8A-4147-A177-3AD203B41FA5}">
                      <a16:colId xmlns:a16="http://schemas.microsoft.com/office/drawing/2014/main" val="3076096938"/>
                    </a:ext>
                  </a:extLst>
                </a:gridCol>
                <a:gridCol w="2620789">
                  <a:extLst>
                    <a:ext uri="{9D8B030D-6E8A-4147-A177-3AD203B41FA5}">
                      <a16:colId xmlns:a16="http://schemas.microsoft.com/office/drawing/2014/main" val="1641304119"/>
                    </a:ext>
                  </a:extLst>
                </a:gridCol>
                <a:gridCol w="2620789">
                  <a:extLst>
                    <a:ext uri="{9D8B030D-6E8A-4147-A177-3AD203B41FA5}">
                      <a16:colId xmlns:a16="http://schemas.microsoft.com/office/drawing/2014/main" val="2063398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5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Abschreibung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2.321.431 €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2.414.567 €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Auflösung Sonderposten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./. 653.122 €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./. 659.534 €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61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Netto-Abschreibung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1.668.309 €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1.755.033 €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9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1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188640"/>
            <a:ext cx="5861050" cy="811468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Nr. 17: Transferaufwendungen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86260"/>
              </p:ext>
            </p:extLst>
          </p:nvPr>
        </p:nvGraphicFramePr>
        <p:xfrm>
          <a:off x="330200" y="1268760"/>
          <a:ext cx="9080501" cy="5108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152">
                  <a:extLst>
                    <a:ext uri="{9D8B030D-6E8A-4147-A177-3AD203B41FA5}">
                      <a16:colId xmlns:a16="http://schemas.microsoft.com/office/drawing/2014/main" val="3497054426"/>
                    </a:ext>
                  </a:extLst>
                </a:gridCol>
                <a:gridCol w="5923856">
                  <a:extLst>
                    <a:ext uri="{9D8B030D-6E8A-4147-A177-3AD203B41FA5}">
                      <a16:colId xmlns:a16="http://schemas.microsoft.com/office/drawing/2014/main" val="1233789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29080470"/>
                    </a:ext>
                  </a:extLst>
                </a:gridCol>
                <a:gridCol w="1289349">
                  <a:extLst>
                    <a:ext uri="{9D8B030D-6E8A-4147-A177-3AD203B41FA5}">
                      <a16:colId xmlns:a16="http://schemas.microsoft.com/office/drawing/2014/main" val="3336107498"/>
                    </a:ext>
                  </a:extLst>
                </a:gridCol>
              </a:tblGrid>
              <a:tr h="30823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Nr.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Transferaufwendungen </a:t>
                      </a:r>
                      <a:r>
                        <a:rPr lang="de-DE" sz="1700" dirty="0" smtClean="0">
                          <a:effectLst/>
                        </a:rPr>
                        <a:t>(in Euro)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2020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2021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78640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Zuweisungen an Gemeinden und Gemeindeverbände: Verwaltungskostenumlage an den GMS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432.000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501.300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386470"/>
                  </a:ext>
                </a:extLst>
              </a:tr>
              <a:tr h="730352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2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Zuschuss an </a:t>
                      </a:r>
                      <a:r>
                        <a:rPr lang="de-DE" sz="1700" dirty="0" smtClean="0">
                          <a:effectLst/>
                        </a:rPr>
                        <a:t>verb. </a:t>
                      </a:r>
                      <a:r>
                        <a:rPr lang="de-DE" sz="1700" dirty="0">
                          <a:effectLst/>
                        </a:rPr>
                        <a:t>Unternehmen, Sondervermögen und Beteiligungen (Stadtwerke, KuKO, ...)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2.390.980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2.421.980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507287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Zuschüsse an sonstige öffentliche Sonderrechnungen 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5.000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755822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4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Zuschüsse an private Unternehmen 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126.164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139.864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379074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5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Zuschüsse an übrige </a:t>
                      </a:r>
                      <a:r>
                        <a:rPr lang="de-DE" sz="1700" dirty="0" smtClean="0">
                          <a:effectLst/>
                        </a:rPr>
                        <a:t>Bereiche (u.a.</a:t>
                      </a:r>
                      <a:r>
                        <a:rPr lang="de-DE" sz="1700" baseline="0" dirty="0" smtClean="0">
                          <a:effectLst/>
                        </a:rPr>
                        <a:t> </a:t>
                      </a:r>
                      <a:r>
                        <a:rPr lang="de-DE" sz="1700" dirty="0" smtClean="0">
                          <a:effectLst/>
                        </a:rPr>
                        <a:t>Kinderbetreuung)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7.610.893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9.300.780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170620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6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Gewerbesteuerumlage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1.274.400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852.600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983039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7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Finanzausgleichsumlage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8.882.100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8.705.500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61508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8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Kreisumlage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10.774.217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10.241.700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302743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9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Allgemeine Umlagen an Zweckverbände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6.000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6.000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53590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Allgemeine Umlagen an private Unternehmen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1.800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898007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11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Umlage an die Gemeindeprüfungsanstalt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8.200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10.000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603926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 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Summe: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31.509.954</a:t>
                      </a:r>
                      <a:endParaRPr lang="de-DE" sz="17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32.181.524</a:t>
                      </a:r>
                      <a:endParaRPr lang="de-DE" sz="17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41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731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/>
              <a:t>Nr. 17: </a:t>
            </a:r>
            <a:r>
              <a:rPr lang="de-DE" dirty="0" smtClean="0"/>
              <a:t>Transferaufwendungen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3363" y="1245506"/>
            <a:ext cx="8997950" cy="4871045"/>
          </a:xfrm>
        </p:spPr>
        <p:txBody>
          <a:bodyPr/>
          <a:lstStyle/>
          <a:p>
            <a:pPr marL="514350" indent="-514350"/>
            <a:r>
              <a:rPr lang="de-DE" sz="1800" dirty="0" smtClean="0"/>
              <a:t>Zuweisungen an Gemeinden und Gemeindeverbände:</a:t>
            </a:r>
          </a:p>
          <a:p>
            <a:pPr marL="514350" indent="-514350"/>
            <a:endParaRPr lang="de-DE" sz="1800" dirty="0"/>
          </a:p>
          <a:p>
            <a:pPr marL="514350" indent="-514350"/>
            <a:endParaRPr lang="de-DE" sz="1800" dirty="0" smtClean="0"/>
          </a:p>
          <a:p>
            <a:pPr marL="514350" indent="-514350"/>
            <a:endParaRPr lang="de-DE" sz="1800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37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558467"/>
              </p:ext>
            </p:extLst>
          </p:nvPr>
        </p:nvGraphicFramePr>
        <p:xfrm>
          <a:off x="463363" y="1683638"/>
          <a:ext cx="8810116" cy="1764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9024">
                  <a:extLst>
                    <a:ext uri="{9D8B030D-6E8A-4147-A177-3AD203B41FA5}">
                      <a16:colId xmlns:a16="http://schemas.microsoft.com/office/drawing/2014/main" val="3142373581"/>
                    </a:ext>
                  </a:extLst>
                </a:gridCol>
                <a:gridCol w="1675546">
                  <a:extLst>
                    <a:ext uri="{9D8B030D-6E8A-4147-A177-3AD203B41FA5}">
                      <a16:colId xmlns:a16="http://schemas.microsoft.com/office/drawing/2014/main" val="3138515611"/>
                    </a:ext>
                  </a:extLst>
                </a:gridCol>
                <a:gridCol w="1675546">
                  <a:extLst>
                    <a:ext uri="{9D8B030D-6E8A-4147-A177-3AD203B41FA5}">
                      <a16:colId xmlns:a16="http://schemas.microsoft.com/office/drawing/2014/main" val="4264952424"/>
                    </a:ext>
                  </a:extLst>
                </a:gridCol>
              </a:tblGrid>
              <a:tr h="523501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Im Einzelnen: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2020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Frutiger 45 Light" panose="000003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32725"/>
                  </a:ext>
                </a:extLst>
              </a:tr>
              <a:tr h="412603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Verwaltungskostenumlage GMS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CB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417.000 €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501.300 €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603720"/>
                  </a:ext>
                </a:extLst>
              </a:tr>
              <a:tr h="44921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Personalwesen: 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Schwerbehindertenabgabe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15.000 €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0 €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122777"/>
                  </a:ext>
                </a:extLst>
              </a:tr>
              <a:tr h="37948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Summe: 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CB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</a:rPr>
                        <a:t>432.000 €</a:t>
                      </a:r>
                      <a:endParaRPr lang="de-DE" sz="18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501.300 €</a:t>
                      </a:r>
                      <a:endParaRPr lang="de-D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32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1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/>
              <a:t>Nr. 17: </a:t>
            </a:r>
            <a:r>
              <a:rPr lang="de-DE" dirty="0" smtClean="0"/>
              <a:t>Transferaufwendungen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3363" y="1245506"/>
            <a:ext cx="8997950" cy="4871045"/>
          </a:xfrm>
        </p:spPr>
        <p:txBody>
          <a:bodyPr/>
          <a:lstStyle/>
          <a:p>
            <a:pPr marL="514350" indent="-514350"/>
            <a:r>
              <a:rPr lang="de-DE" sz="1800" dirty="0" smtClean="0"/>
              <a:t>Zuschuss an verbundene Unternehmen, Sondervermögen und Beteiligungen:</a:t>
            </a:r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38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06394"/>
              </p:ext>
            </p:extLst>
          </p:nvPr>
        </p:nvGraphicFramePr>
        <p:xfrm>
          <a:off x="465212" y="1700808"/>
          <a:ext cx="8945488" cy="3672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9484">
                  <a:extLst>
                    <a:ext uri="{9D8B030D-6E8A-4147-A177-3AD203B41FA5}">
                      <a16:colId xmlns:a16="http://schemas.microsoft.com/office/drawing/2014/main" val="533957429"/>
                    </a:ext>
                  </a:extLst>
                </a:gridCol>
                <a:gridCol w="1613002">
                  <a:extLst>
                    <a:ext uri="{9D8B030D-6E8A-4147-A177-3AD203B41FA5}">
                      <a16:colId xmlns:a16="http://schemas.microsoft.com/office/drawing/2014/main" val="2148693017"/>
                    </a:ext>
                  </a:extLst>
                </a:gridCol>
                <a:gridCol w="1613002">
                  <a:extLst>
                    <a:ext uri="{9D8B030D-6E8A-4147-A177-3AD203B41FA5}">
                      <a16:colId xmlns:a16="http://schemas.microsoft.com/office/drawing/2014/main" val="3457440767"/>
                    </a:ext>
                  </a:extLst>
                </a:gridCol>
              </a:tblGrid>
              <a:tr h="46681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Im Einzelnen/in Euro: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2020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2021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263484"/>
                  </a:ext>
                </a:extLst>
              </a:tr>
              <a:tr h="46681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Verlustausgleich an den Eigenbetrieb KuKO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1.491.400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1.431.950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59635"/>
                  </a:ext>
                </a:extLst>
              </a:tr>
              <a:tr h="90256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Verlustausgleich an den Eigenbetrieb Stadtwerke Weingarten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713.000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801.000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66417"/>
                  </a:ext>
                </a:extLst>
              </a:tr>
              <a:tr h="46681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Zuschuss an Stadtmarketing 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179.500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181.950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879878"/>
                  </a:ext>
                </a:extLst>
              </a:tr>
              <a:tr h="90256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Zahlung der ermäßigten Bäderkarten gemäß Beschluss Gemeinderat an die Stadtwerke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7.080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7.080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445182"/>
                  </a:ext>
                </a:extLst>
              </a:tr>
              <a:tr h="46681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Summe: 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2.390.980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2.421.980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00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48680"/>
            <a:ext cx="5218113" cy="457796"/>
          </a:xfrm>
        </p:spPr>
        <p:txBody>
          <a:bodyPr/>
          <a:lstStyle/>
          <a:p>
            <a:r>
              <a:rPr lang="de-DE" dirty="0" smtClean="0"/>
              <a:t>Stadtwerke – Abmangel in Sparten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14465"/>
            <a:ext cx="8839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Haushaltsplanentwurf, Stand 12.10.2021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42633" y="3140968"/>
            <a:ext cx="8210767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b="1" u="sng" dirty="0"/>
              <a:t>Maßnahme 1: </a:t>
            </a:r>
            <a:endParaRPr lang="de-DE" b="1" u="sng" dirty="0" smtClean="0"/>
          </a:p>
          <a:p>
            <a:pPr algn="l"/>
            <a:r>
              <a:rPr lang="de-DE" dirty="0" smtClean="0"/>
              <a:t>Weitere </a:t>
            </a:r>
            <a:r>
              <a:rPr lang="de-DE" dirty="0"/>
              <a:t>Kürzung der ordentlichen Aufwendungen </a:t>
            </a:r>
            <a:r>
              <a:rPr lang="de-DE" dirty="0" err="1"/>
              <a:t>i.H.v</a:t>
            </a:r>
            <a:r>
              <a:rPr lang="de-DE" dirty="0"/>
              <a:t>. </a:t>
            </a:r>
            <a:endParaRPr lang="de-DE" dirty="0" smtClean="0"/>
          </a:p>
          <a:p>
            <a:pPr algn="l"/>
            <a:r>
              <a:rPr lang="de-DE" dirty="0" smtClean="0"/>
              <a:t>305.000 Euro </a:t>
            </a:r>
            <a:r>
              <a:rPr lang="de-DE" dirty="0"/>
              <a:t>quer durch den Haushalt von Seiten der </a:t>
            </a:r>
            <a:r>
              <a:rPr lang="de-DE" dirty="0" smtClean="0"/>
              <a:t>Kämmerei</a:t>
            </a:r>
          </a:p>
          <a:p>
            <a:pPr algn="l"/>
            <a:endParaRPr lang="de-DE" dirty="0"/>
          </a:p>
          <a:p>
            <a:pPr algn="l"/>
            <a:r>
              <a:rPr lang="de-DE" b="1" u="sng" dirty="0"/>
              <a:t>Maßnahme 2: </a:t>
            </a:r>
            <a:endParaRPr lang="de-DE" b="1" u="sng" dirty="0" smtClean="0"/>
          </a:p>
          <a:p>
            <a:pPr algn="l"/>
            <a:r>
              <a:rPr lang="de-DE" dirty="0" smtClean="0"/>
              <a:t>zusätzliche Grundstückserlöse 9,65 Mio. Euro im 5jährigen Finanzplanungszeitraum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29621"/>
              </p:ext>
            </p:extLst>
          </p:nvPr>
        </p:nvGraphicFramePr>
        <p:xfrm>
          <a:off x="416496" y="1402909"/>
          <a:ext cx="81369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5580">
                  <a:extLst>
                    <a:ext uri="{9D8B030D-6E8A-4147-A177-3AD203B41FA5}">
                      <a16:colId xmlns:a16="http://schemas.microsoft.com/office/drawing/2014/main" val="566215827"/>
                    </a:ext>
                  </a:extLst>
                </a:gridCol>
                <a:gridCol w="2451324">
                  <a:extLst>
                    <a:ext uri="{9D8B030D-6E8A-4147-A177-3AD203B41FA5}">
                      <a16:colId xmlns:a16="http://schemas.microsoft.com/office/drawing/2014/main" val="178679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Haushaltsplan</a:t>
                      </a:r>
                      <a:r>
                        <a:rPr lang="de-DE" baseline="0" dirty="0" smtClean="0"/>
                        <a:t>entwurf am 12.10.2021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5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Ordentliches Ergebnis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- 5.815.147 Euro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1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Notwendige</a:t>
                      </a:r>
                      <a:r>
                        <a:rPr lang="de-DE" baseline="0" dirty="0" smtClean="0"/>
                        <a:t> Kreditaufnahme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7.600.000</a:t>
                      </a:r>
                      <a:r>
                        <a:rPr lang="de-DE" baseline="0" dirty="0" smtClean="0"/>
                        <a:t> Euro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328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68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48680"/>
            <a:ext cx="5218113" cy="457796"/>
          </a:xfrm>
        </p:spPr>
        <p:txBody>
          <a:bodyPr/>
          <a:lstStyle/>
          <a:p>
            <a:r>
              <a:rPr lang="de-DE" dirty="0" smtClean="0"/>
              <a:t>Stadtwerke – Abmangel in Sparten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40768"/>
            <a:ext cx="88392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/>
              <a:t>Nr. 17: </a:t>
            </a:r>
            <a:r>
              <a:rPr lang="de-DE" dirty="0" smtClean="0"/>
              <a:t>Transferaufwendungen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3363" y="1245506"/>
            <a:ext cx="8997950" cy="4871045"/>
          </a:xfrm>
        </p:spPr>
        <p:txBody>
          <a:bodyPr/>
          <a:lstStyle/>
          <a:p>
            <a:pPr marL="514350" indent="-514350"/>
            <a:r>
              <a:rPr lang="de-DE" sz="1800" dirty="0" smtClean="0"/>
              <a:t>Zuschuss an private Unternehmen: </a:t>
            </a:r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41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26727"/>
              </p:ext>
            </p:extLst>
          </p:nvPr>
        </p:nvGraphicFramePr>
        <p:xfrm>
          <a:off x="463898" y="1628800"/>
          <a:ext cx="8946802" cy="4828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7050">
                  <a:extLst>
                    <a:ext uri="{9D8B030D-6E8A-4147-A177-3AD203B41FA5}">
                      <a16:colId xmlns:a16="http://schemas.microsoft.com/office/drawing/2014/main" val="3939104341"/>
                    </a:ext>
                  </a:extLst>
                </a:gridCol>
                <a:gridCol w="1319359">
                  <a:extLst>
                    <a:ext uri="{9D8B030D-6E8A-4147-A177-3AD203B41FA5}">
                      <a16:colId xmlns:a16="http://schemas.microsoft.com/office/drawing/2014/main" val="1462189393"/>
                    </a:ext>
                  </a:extLst>
                </a:gridCol>
                <a:gridCol w="1320393">
                  <a:extLst>
                    <a:ext uri="{9D8B030D-6E8A-4147-A177-3AD203B41FA5}">
                      <a16:colId xmlns:a16="http://schemas.microsoft.com/office/drawing/2014/main" val="2833436032"/>
                    </a:ext>
                  </a:extLst>
                </a:gridCol>
              </a:tblGrid>
              <a:tr h="3931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Im Wesentlichen/in Euro: 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2020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2021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939503"/>
                  </a:ext>
                </a:extLst>
              </a:tr>
              <a:tr h="176711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>
                          <a:effectLst/>
                        </a:rPr>
                        <a:t>Sonstige Kulturpflege:</a:t>
                      </a:r>
                      <a:r>
                        <a:rPr lang="de-DE" sz="1800" b="0" dirty="0">
                          <a:effectLst/>
                        </a:rPr>
                        <a:t> u.a.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Zuschuss Linse für Betriebs- und Programmkosten 55 T€, Kinder-Uni 5 T€, Zuschüsse für einmalige Projekte 2,9 T€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In 2021 zusätzlich: Kulturpreisverleihung der Städte Ravensburg und Weingarten 10 T€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62.900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70.000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191286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 smtClean="0">
                          <a:effectLst/>
                        </a:rPr>
                        <a:t>Musikpflege:</a:t>
                      </a:r>
                      <a:br>
                        <a:rPr lang="de-DE" sz="1800" b="0" u="sng" dirty="0" smtClean="0">
                          <a:effectLst/>
                        </a:rPr>
                      </a:br>
                      <a:r>
                        <a:rPr lang="de-DE" sz="1800" b="0" u="none" dirty="0" smtClean="0">
                          <a:effectLst/>
                        </a:rPr>
                        <a:t>(Zuschuss an Musikverein: bisher bei Sachkonto 4318000)</a:t>
                      </a:r>
                      <a:endParaRPr lang="de-DE" sz="1800" b="0" u="none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489439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>
                          <a:effectLst/>
                        </a:rPr>
                        <a:t>Zuschuss Oberschwaben Tourismus (OTG)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4.500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6.000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272184"/>
                  </a:ext>
                </a:extLst>
              </a:tr>
              <a:tr h="76009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>
                          <a:effectLst/>
                        </a:rPr>
                        <a:t>Soziale Hilfen:</a:t>
                      </a:r>
                      <a:r>
                        <a:rPr lang="de-DE" sz="1800" b="0" dirty="0">
                          <a:effectLst/>
                        </a:rPr>
                        <a:t> Maßnahmen zur Suchtvorbeugung  - Zuschuss Schwerpunktpraxis (in 2020) und Insel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7.350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2.500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762169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>
                          <a:effectLst/>
                        </a:rPr>
                        <a:t>Zuschuss BUND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5.600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5.600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807287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>
                          <a:effectLst/>
                        </a:rPr>
                        <a:t>Verkehrsbetriebe:</a:t>
                      </a:r>
                      <a:r>
                        <a:rPr lang="de-DE" sz="1800" b="0" dirty="0">
                          <a:effectLst/>
                        </a:rPr>
                        <a:t> Zuschuss Personennahverkehr BOB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45.000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45.000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65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2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err="1" smtClean="0"/>
              <a:t>Nr</a:t>
            </a:r>
            <a:r>
              <a:rPr lang="de-DE" dirty="0" smtClean="0"/>
              <a:t> . 17: Transferaufwendungen Kinderbetreuung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5300" y="1245895"/>
            <a:ext cx="9163050" cy="670938"/>
          </a:xfrm>
        </p:spPr>
        <p:txBody>
          <a:bodyPr/>
          <a:lstStyle/>
          <a:p>
            <a:pPr marL="514350" indent="-514350"/>
            <a:r>
              <a:rPr lang="de-DE" sz="1800" dirty="0" smtClean="0"/>
              <a:t>Zuschüsse an übrige Bereiche: 				           9.300.780 € </a:t>
            </a:r>
          </a:p>
          <a:p>
            <a:pPr marL="514350" indent="-514350"/>
            <a:r>
              <a:rPr lang="de-DE" sz="1800" dirty="0" smtClean="0"/>
              <a:t>(davon Kinderbetreuung: 9.047.380 €)</a:t>
            </a:r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935343"/>
            <a:ext cx="7405951" cy="48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Nr. 17: Transferaufwendungen - Kinderbetreuung </a:t>
            </a: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3" y="1203029"/>
            <a:ext cx="8092897" cy="52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 smtClean="0"/>
              <a:t>Nr. 17: Transferaufwendungen - Kinderbetreuung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8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95300" y="1628800"/>
            <a:ext cx="8706172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spcAft>
                <a:spcPct val="10000"/>
              </a:spcAft>
              <a:buClr>
                <a:srgbClr val="A6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Der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Abmangel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pro Kind beträgt im Haushaltsjahr 5.571,54  Euro. </a:t>
            </a:r>
            <a:br>
              <a:rPr lang="de-DE" sz="1800" kern="0" dirty="0" smtClean="0">
                <a:solidFill>
                  <a:srgbClr val="000000"/>
                </a:solidFill>
                <a:latin typeface="Arial"/>
              </a:rPr>
            </a:br>
            <a:endParaRPr lang="de-DE" sz="18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algn="l">
              <a:spcAft>
                <a:spcPct val="10000"/>
              </a:spcAft>
              <a:buClr>
                <a:srgbClr val="A6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Die Stadt gibt rd. 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13,49 </a:t>
            </a:r>
            <a:r>
              <a:rPr lang="de-DE" sz="1800" kern="0" dirty="0">
                <a:solidFill>
                  <a:srgbClr val="000000"/>
                </a:solidFill>
                <a:latin typeface="Arial"/>
              </a:rPr>
              <a:t>% der Gesamtaufwendungen für die Kinderbetreuung aus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3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Ergebnishaushalt, Nr</a:t>
            </a:r>
            <a:r>
              <a:rPr lang="de-DE" dirty="0"/>
              <a:t>. 17: </a:t>
            </a:r>
            <a:r>
              <a:rPr lang="de-DE" dirty="0" smtClean="0"/>
              <a:t>Transferaufwendungen:  </a:t>
            </a:r>
            <a:r>
              <a:rPr lang="de-DE" dirty="0"/>
              <a:t>G</a:t>
            </a:r>
            <a:r>
              <a:rPr lang="de-DE" dirty="0" smtClean="0"/>
              <a:t>ewerbesteuerumlage und FAG-Umlage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45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59353"/>
              </p:ext>
            </p:extLst>
          </p:nvPr>
        </p:nvGraphicFramePr>
        <p:xfrm>
          <a:off x="455476" y="1245894"/>
          <a:ext cx="8892105" cy="2852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565">
                  <a:extLst>
                    <a:ext uri="{9D8B030D-6E8A-4147-A177-3AD203B41FA5}">
                      <a16:colId xmlns:a16="http://schemas.microsoft.com/office/drawing/2014/main" val="2356655993"/>
                    </a:ext>
                  </a:extLst>
                </a:gridCol>
                <a:gridCol w="1413367">
                  <a:extLst>
                    <a:ext uri="{9D8B030D-6E8A-4147-A177-3AD203B41FA5}">
                      <a16:colId xmlns:a16="http://schemas.microsoft.com/office/drawing/2014/main" val="2999406325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1836520445"/>
                    </a:ext>
                  </a:extLst>
                </a:gridCol>
                <a:gridCol w="1279779">
                  <a:extLst>
                    <a:ext uri="{9D8B030D-6E8A-4147-A177-3AD203B41FA5}">
                      <a16:colId xmlns:a16="http://schemas.microsoft.com/office/drawing/2014/main" val="3143433615"/>
                    </a:ext>
                  </a:extLst>
                </a:gridCol>
                <a:gridCol w="1413367">
                  <a:extLst>
                    <a:ext uri="{9D8B030D-6E8A-4147-A177-3AD203B41FA5}">
                      <a16:colId xmlns:a16="http://schemas.microsoft.com/office/drawing/2014/main" val="3082479672"/>
                    </a:ext>
                  </a:extLst>
                </a:gridCol>
                <a:gridCol w="1413367">
                  <a:extLst>
                    <a:ext uri="{9D8B030D-6E8A-4147-A177-3AD203B41FA5}">
                      <a16:colId xmlns:a16="http://schemas.microsoft.com/office/drawing/2014/main" val="1691890450"/>
                    </a:ext>
                  </a:extLst>
                </a:gridCol>
              </a:tblGrid>
              <a:tr h="4456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2022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2023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2024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675355"/>
                  </a:ext>
                </a:extLst>
              </a:tr>
              <a:tr h="51336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 smtClean="0">
                          <a:effectLst/>
                        </a:rPr>
                        <a:t>Gewerbesteuer-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 err="1" smtClean="0">
                          <a:effectLst/>
                        </a:rPr>
                        <a:t>umlage</a:t>
                      </a:r>
                      <a:endParaRPr lang="de-DE" sz="1800" b="0" dirty="0" smtClean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1.274.400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852.600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879.500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897.500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942.300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939967"/>
                  </a:ext>
                </a:extLst>
              </a:tr>
              <a:tr h="304193">
                <a:tc gridSpan="6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 smtClean="0">
                          <a:effectLst/>
                        </a:rPr>
                        <a:t>Berechnungsgrundlagen:</a:t>
                      </a: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334221"/>
                  </a:ext>
                </a:extLst>
              </a:tr>
              <a:tr h="4456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Gewerbesteuer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14.200.000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9.500.000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9.800.000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10.000.000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10.500.000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62141"/>
                  </a:ext>
                </a:extLst>
              </a:tr>
              <a:tr h="4456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Umlagesatz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35 %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35 %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35 %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35 %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35 %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049540"/>
                  </a:ext>
                </a:extLst>
              </a:tr>
              <a:tr h="4456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Hebesatz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390 %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390 %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390 %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390 %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390 %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6087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13635"/>
              </p:ext>
            </p:extLst>
          </p:nvPr>
        </p:nvGraphicFramePr>
        <p:xfrm>
          <a:off x="464312" y="4270448"/>
          <a:ext cx="8890632" cy="1783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332">
                  <a:extLst>
                    <a:ext uri="{9D8B030D-6E8A-4147-A177-3AD203B41FA5}">
                      <a16:colId xmlns:a16="http://schemas.microsoft.com/office/drawing/2014/main" val="1136797768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688048419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558009606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453871917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1436149043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3949973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2021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2022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2023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2024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95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r>
                        <a:rPr lang="de-DE" sz="1800" b="0" dirty="0" smtClean="0">
                          <a:effectLst/>
                        </a:rPr>
                        <a:t>FAG-Umlage</a:t>
                      </a:r>
                      <a:endParaRPr lang="de-DE" sz="1800" b="0" dirty="0" smtClean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8.882.100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8.705.500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8.088.100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8.178.000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8.747.400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093428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u="sng" dirty="0">
                          <a:effectLst/>
                        </a:rPr>
                        <a:t>Berechnungsgrundlagen</a:t>
                      </a:r>
                      <a:r>
                        <a:rPr lang="de-DE" sz="1800" b="0" u="sng" dirty="0" smtClean="0">
                          <a:effectLst/>
                        </a:rPr>
                        <a:t>:</a:t>
                      </a: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066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Steuerkraftsumme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39.904.509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39.391.147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36.597.399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37.004.134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39.580.723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745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Umlagesatz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22,258 %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22,1 %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22,1 %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22,1 %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22,1 %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62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1705640"/>
            <a:ext cx="8130367" cy="501584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r>
              <a:rPr lang="de-DE" dirty="0" smtClean="0">
                <a:solidFill>
                  <a:srgbClr val="FFFF00"/>
                </a:solidFill>
              </a:rPr>
              <a:t/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/>
              <a:t>Nr. 17: </a:t>
            </a:r>
            <a:r>
              <a:rPr lang="de-DE" dirty="0" smtClean="0"/>
              <a:t>Transferaufwendungen - Kreisumlage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4313" y="1245895"/>
            <a:ext cx="9033343" cy="382906"/>
          </a:xfrm>
        </p:spPr>
        <p:txBody>
          <a:bodyPr/>
          <a:lstStyle/>
          <a:p>
            <a:pPr marL="514350" indent="-514350"/>
            <a:r>
              <a:rPr lang="de-DE" sz="1800" dirty="0" smtClean="0"/>
              <a:t>1 Punkt entspricht rd. 393 </a:t>
            </a:r>
            <a:r>
              <a:rPr lang="de-DE" sz="1800" dirty="0" err="1" smtClean="0"/>
              <a:t>TEuro</a:t>
            </a:r>
            <a:endParaRPr lang="de-DE" sz="1800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08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32656"/>
            <a:ext cx="7609034" cy="673823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/>
              <a:t>Nr. </a:t>
            </a:r>
            <a:r>
              <a:rPr lang="de-DE" dirty="0" smtClean="0"/>
              <a:t>18: Sonstige ordentliche Aufwendungen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4313" y="1245894"/>
            <a:ext cx="9033343" cy="4871045"/>
          </a:xfrm>
        </p:spPr>
        <p:txBody>
          <a:bodyPr/>
          <a:lstStyle/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47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77783"/>
              </p:ext>
            </p:extLst>
          </p:nvPr>
        </p:nvGraphicFramePr>
        <p:xfrm>
          <a:off x="495300" y="1245894"/>
          <a:ext cx="9100159" cy="538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243">
                  <a:extLst>
                    <a:ext uri="{9D8B030D-6E8A-4147-A177-3AD203B41FA5}">
                      <a16:colId xmlns:a16="http://schemas.microsoft.com/office/drawing/2014/main" val="183845745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1565784943"/>
                    </a:ext>
                  </a:extLst>
                </a:gridCol>
                <a:gridCol w="1097598">
                  <a:extLst>
                    <a:ext uri="{9D8B030D-6E8A-4147-A177-3AD203B41FA5}">
                      <a16:colId xmlns:a16="http://schemas.microsoft.com/office/drawing/2014/main" val="1576169224"/>
                    </a:ext>
                  </a:extLst>
                </a:gridCol>
                <a:gridCol w="1097598">
                  <a:extLst>
                    <a:ext uri="{9D8B030D-6E8A-4147-A177-3AD203B41FA5}">
                      <a16:colId xmlns:a16="http://schemas.microsoft.com/office/drawing/2014/main" val="113231401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Nr.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Sonstige ordentliche Aufwendungen 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2020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2021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64801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Sonstige Personal- und Versorgungsaufwendungen 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10.000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12.000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33207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Aufwendungen für ehrenamtliche und sonstige Tätigkeit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211.970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225.850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24115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Verfügungsmittel Oberbürgermeister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4.000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4.000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12815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Sonst. Aufwendungen</a:t>
                      </a:r>
                      <a:r>
                        <a:rPr lang="de-DE" sz="1600" baseline="0" dirty="0" smtClean="0">
                          <a:effectLst/>
                        </a:rPr>
                        <a:t> </a:t>
                      </a:r>
                      <a:r>
                        <a:rPr lang="de-DE" sz="1600" dirty="0" smtClean="0">
                          <a:effectLst/>
                        </a:rPr>
                        <a:t>f. d. </a:t>
                      </a:r>
                      <a:r>
                        <a:rPr lang="de-DE" sz="1600" dirty="0">
                          <a:effectLst/>
                        </a:rPr>
                        <a:t>Inanspruchnahme </a:t>
                      </a:r>
                      <a:r>
                        <a:rPr lang="de-DE" sz="1600" dirty="0" smtClean="0">
                          <a:effectLst/>
                        </a:rPr>
                        <a:t>v. </a:t>
                      </a:r>
                      <a:r>
                        <a:rPr lang="de-DE" sz="1600" dirty="0">
                          <a:effectLst/>
                        </a:rPr>
                        <a:t>Rechten </a:t>
                      </a:r>
                      <a:r>
                        <a:rPr lang="de-DE" sz="1600" dirty="0" smtClean="0">
                          <a:effectLst/>
                        </a:rPr>
                        <a:t>u. Diensten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1.872.370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1.630.245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90636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Volkshochschule (Dozentenhonorar, Reisekosten und Fortbildung)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451.500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438.000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59181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Geschäftsaufwendungen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969.326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963.479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20324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Steuern und Versicherungen 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472.540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449.760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99724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Erstattungen an den Bund 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6.700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6.800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079586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Erstattungen an das Land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42.350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44.500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99779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Erstattungen an Gemeinden und Gemeindeverbände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167.000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166.700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67985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Erstattungen an </a:t>
                      </a:r>
                      <a:r>
                        <a:rPr lang="de-DE" sz="1600" dirty="0" smtClean="0">
                          <a:effectLst/>
                        </a:rPr>
                        <a:t>verb. </a:t>
                      </a:r>
                      <a:r>
                        <a:rPr lang="de-DE" sz="1600" dirty="0">
                          <a:effectLst/>
                        </a:rPr>
                        <a:t>Unternehmen, </a:t>
                      </a:r>
                      <a:r>
                        <a:rPr lang="de-DE" sz="1600" dirty="0" err="1" smtClean="0">
                          <a:effectLst/>
                        </a:rPr>
                        <a:t>Sonderverm</a:t>
                      </a:r>
                      <a:r>
                        <a:rPr lang="de-DE" sz="1600" dirty="0" smtClean="0">
                          <a:effectLst/>
                        </a:rPr>
                        <a:t>. u. Beteiligungen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714.266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774.886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2241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Erstattungen an sonstige öffentliche Sonderrechnungen 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2.400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2.400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34349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Erstattungen an übrige Bereiche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193.500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204.900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94340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Aufwand </a:t>
                      </a:r>
                      <a:r>
                        <a:rPr lang="de-DE" sz="1600" dirty="0" smtClean="0">
                          <a:effectLst/>
                        </a:rPr>
                        <a:t>f. d. </a:t>
                      </a:r>
                      <a:r>
                        <a:rPr lang="de-DE" sz="1600" dirty="0">
                          <a:effectLst/>
                        </a:rPr>
                        <a:t>Inanspruchnahme </a:t>
                      </a:r>
                      <a:r>
                        <a:rPr lang="de-DE" sz="1600" dirty="0" smtClean="0">
                          <a:effectLst/>
                        </a:rPr>
                        <a:t>v. Gewährverträgen u. Bürgschaften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3.000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3.000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03694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</a:t>
                      </a:r>
                      <a:endParaRPr lang="de-DE" sz="14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Deckungsreserve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100.000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100.000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48415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R="20320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Summe: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5.220.922</a:t>
                      </a:r>
                      <a:endParaRPr lang="de-DE" sz="16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5.026.520</a:t>
                      </a:r>
                      <a:endParaRPr lang="de-DE" sz="16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3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7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4000" dirty="0" smtClean="0"/>
              <a:t>Finanzhaushalt</a:t>
            </a:r>
            <a:endParaRPr lang="de-DE" sz="4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5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Übersicht Haushaltsplanentwurf 2021</a:t>
            </a:r>
            <a:br>
              <a:rPr lang="de-DE" dirty="0" smtClean="0"/>
            </a:br>
            <a:r>
              <a:rPr lang="de-DE" dirty="0" smtClean="0"/>
              <a:t>Finanzhaushalt</a:t>
            </a: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49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42499"/>
              </p:ext>
            </p:extLst>
          </p:nvPr>
        </p:nvGraphicFramePr>
        <p:xfrm>
          <a:off x="467128" y="1196752"/>
          <a:ext cx="8911601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624">
                  <a:extLst>
                    <a:ext uri="{9D8B030D-6E8A-4147-A177-3AD203B41FA5}">
                      <a16:colId xmlns:a16="http://schemas.microsoft.com/office/drawing/2014/main" val="1778985943"/>
                    </a:ext>
                  </a:extLst>
                </a:gridCol>
                <a:gridCol w="1347788">
                  <a:extLst>
                    <a:ext uri="{9D8B030D-6E8A-4147-A177-3AD203B41FA5}">
                      <a16:colId xmlns:a16="http://schemas.microsoft.com/office/drawing/2014/main" val="1580480471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1261585704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187853790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619446534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268757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Jahr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87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Einzahlungen aus lfd. Verwaltungstätigkeit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64.711.901 €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61.402.384 €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64.921.930 €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68.145.707 €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70.078.625 €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5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Auszahlungen aus lfd. Verwaltungstätigkeit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64.552.843 €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64.973.878 €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62.777.472 €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64.142.626 €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66.199.435 €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2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Zahlungsmittelsaldo Ergebnishaushalt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159.058 €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3.571.494 €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2.144.458 €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4.003.081 €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3.879.190 €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1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Einzahlungen aus Investitionstätigkeit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3.094.752 €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4.231.216 €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5.553.090 €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6.669.980 €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5.209.310 €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2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Auszahlungen aus Investitionstätigkeit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6.777.145 €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12.458.834 €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11.378.860 €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10.422.094 €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7.757.367 €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3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Zahlungsmittelsaldo Investitionstätigkeit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3.682.393 €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8.227.618 €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5.825.770 €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3.752.114 €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2.548.057 €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1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Finanzierungstätigkeit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964.700 €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5.624.250 €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3.616.350 €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200.250 €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1.401.600 €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1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Änderung des Finanzmittelbestandes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4.488.035 €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6.174.862 €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64.962 €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50.717 €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70.467 €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7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7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/>
              <a:t>Haushaltsplanentwurf, Stand </a:t>
            </a:r>
            <a:r>
              <a:rPr lang="de-DE" dirty="0" smtClean="0"/>
              <a:t>26.10.2021</a:t>
            </a:r>
            <a:endParaRPr lang="de-DE" sz="16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888"/>
              </p:ext>
            </p:extLst>
          </p:nvPr>
        </p:nvGraphicFramePr>
        <p:xfrm>
          <a:off x="484284" y="1988840"/>
          <a:ext cx="880916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008">
                  <a:extLst>
                    <a:ext uri="{9D8B030D-6E8A-4147-A177-3AD203B41FA5}">
                      <a16:colId xmlns:a16="http://schemas.microsoft.com/office/drawing/2014/main" val="978035814"/>
                    </a:ext>
                  </a:extLst>
                </a:gridCol>
                <a:gridCol w="1588673">
                  <a:extLst>
                    <a:ext uri="{9D8B030D-6E8A-4147-A177-3AD203B41FA5}">
                      <a16:colId xmlns:a16="http://schemas.microsoft.com/office/drawing/2014/main" val="2926888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Jahr/in Euro: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Ordentliche </a:t>
                      </a:r>
                    </a:p>
                    <a:p>
                      <a:r>
                        <a:rPr lang="de-DE" dirty="0" smtClean="0"/>
                        <a:t>Erträge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61.788.756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64.282.480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67.429.232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69.426.326</a:t>
                      </a:r>
                      <a:endParaRPr lang="de-DE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Ordentliche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Aufwendungen</a:t>
                      </a:r>
                      <a:endParaRPr lang="de-D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67.229.497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65.557.391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67.175.694</a:t>
                      </a:r>
                      <a:endParaRPr lang="de-DE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69.242.065</a:t>
                      </a:r>
                      <a:endParaRPr lang="de-DE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Ordentliches Ergebnis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-5.440.741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-1.274.911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253.538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184.261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6496" y="1412776"/>
            <a:ext cx="82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Ergebnishaushalt</a:t>
            </a:r>
            <a:r>
              <a:rPr lang="de-DE" sz="1800" dirty="0"/>
              <a:t>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95300" y="4581128"/>
            <a:ext cx="7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Verschuldung: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1704"/>
              </p:ext>
            </p:extLst>
          </p:nvPr>
        </p:nvGraphicFramePr>
        <p:xfrm>
          <a:off x="560511" y="5085184"/>
          <a:ext cx="87329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408926657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2713918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0263757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117080"/>
                    </a:ext>
                  </a:extLst>
                </a:gridCol>
                <a:gridCol w="1532140">
                  <a:extLst>
                    <a:ext uri="{9D8B030D-6E8A-4147-A177-3AD203B41FA5}">
                      <a16:colId xmlns:a16="http://schemas.microsoft.com/office/drawing/2014/main" val="1697997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/in</a:t>
                      </a:r>
                      <a:r>
                        <a:rPr lang="de-DE" baseline="0" dirty="0" smtClean="0"/>
                        <a:t> Euro: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06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Kreditaufnahme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7.947.100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6.550.000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4.750.000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150.000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29127"/>
                  </a:ext>
                </a:extLst>
              </a:tr>
            </a:tbl>
          </a:graphicData>
        </a:graphic>
      </p:graphicFrame>
      <p:sp>
        <p:nvSpPr>
          <p:cNvPr id="2" name="Ovale Legende 1"/>
          <p:cNvSpPr/>
          <p:nvPr/>
        </p:nvSpPr>
        <p:spPr bwMode="auto">
          <a:xfrm>
            <a:off x="2803128" y="1006479"/>
            <a:ext cx="3013968" cy="910353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Prognose im HHPL 2020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für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Ordentl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Erg. 2021: 43.764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3" y="1196752"/>
            <a:ext cx="7152984" cy="5633766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Finanzhaushalt</a:t>
            </a: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3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1196752"/>
            <a:ext cx="7287951" cy="5661248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260648"/>
            <a:ext cx="7609034" cy="745831"/>
          </a:xfrm>
        </p:spPr>
        <p:txBody>
          <a:bodyPr/>
          <a:lstStyle/>
          <a:p>
            <a:r>
              <a:rPr lang="de-DE" dirty="0" smtClean="0"/>
              <a:t>Finanzhaushalt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260648"/>
            <a:ext cx="7609034" cy="745831"/>
          </a:xfrm>
        </p:spPr>
        <p:txBody>
          <a:bodyPr/>
          <a:lstStyle/>
          <a:p>
            <a:r>
              <a:rPr lang="de-DE" dirty="0"/>
              <a:t>F</a:t>
            </a:r>
            <a:r>
              <a:rPr lang="de-DE" dirty="0" smtClean="0"/>
              <a:t>inanzhaushalt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84" y="1196752"/>
            <a:ext cx="8843372" cy="4464496"/>
          </a:xfrm>
          <a:prstGeom prst="rect">
            <a:avLst/>
          </a:prstGeom>
        </p:spPr>
      </p:pic>
      <p:sp>
        <p:nvSpPr>
          <p:cNvPr id="6" name="Nach links gekrümmter Pfeil 5"/>
          <p:cNvSpPr/>
          <p:nvPr/>
        </p:nvSpPr>
        <p:spPr bwMode="auto">
          <a:xfrm>
            <a:off x="9410700" y="2492896"/>
            <a:ext cx="513801" cy="1656184"/>
          </a:xfrm>
          <a:prstGeom prst="curvedLeft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00" y="2708921"/>
            <a:ext cx="53467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Finanzhaushalt – Einzahlungen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2705"/>
              </p:ext>
            </p:extLst>
          </p:nvPr>
        </p:nvGraphicFramePr>
        <p:xfrm>
          <a:off x="330200" y="1412776"/>
          <a:ext cx="8943279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193">
                  <a:extLst>
                    <a:ext uri="{9D8B030D-6E8A-4147-A177-3AD203B41FA5}">
                      <a16:colId xmlns:a16="http://schemas.microsoft.com/office/drawing/2014/main" val="4064165255"/>
                    </a:ext>
                  </a:extLst>
                </a:gridCol>
                <a:gridCol w="1406841">
                  <a:extLst>
                    <a:ext uri="{9D8B030D-6E8A-4147-A177-3AD203B41FA5}">
                      <a16:colId xmlns:a16="http://schemas.microsoft.com/office/drawing/2014/main" val="1602678038"/>
                    </a:ext>
                  </a:extLst>
                </a:gridCol>
                <a:gridCol w="1406841">
                  <a:extLst>
                    <a:ext uri="{9D8B030D-6E8A-4147-A177-3AD203B41FA5}">
                      <a16:colId xmlns:a16="http://schemas.microsoft.com/office/drawing/2014/main" val="248422081"/>
                    </a:ext>
                  </a:extLst>
                </a:gridCol>
                <a:gridCol w="1406841">
                  <a:extLst>
                    <a:ext uri="{9D8B030D-6E8A-4147-A177-3AD203B41FA5}">
                      <a16:colId xmlns:a16="http://schemas.microsoft.com/office/drawing/2014/main" val="4180361942"/>
                    </a:ext>
                  </a:extLst>
                </a:gridCol>
                <a:gridCol w="1186563">
                  <a:extLst>
                    <a:ext uri="{9D8B030D-6E8A-4147-A177-3AD203B41FA5}">
                      <a16:colId xmlns:a16="http://schemas.microsoft.com/office/drawing/2014/main" val="380921712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Frutiger 45 Light" panose="000003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Jahr/in Euro: 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2021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2022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2023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2024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502885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Investitionszuwendungen </a:t>
                      </a:r>
                      <a:endParaRPr lang="de-DE" sz="1800" dirty="0" smtClean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1.466.700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2.485.380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2.593.280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954.620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822120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30200" y="2708920"/>
            <a:ext cx="8943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u="sng" dirty="0" smtClean="0"/>
              <a:t>Im Wesentlichen: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Bundes- und Landesförderung Amtshaus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Bundes- und Landesförderung im Rahmen der Städtebauförderung (Stadtsanierung)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Bundes- und Landesförderung Sanierung Lindenhofstadion (nicht bewilligt)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Bundesmittel für Digitalisierung der Schulen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Landesförderung Mülldeponie </a:t>
            </a:r>
            <a:r>
              <a:rPr lang="de-DE" sz="1800" dirty="0" err="1" smtClean="0"/>
              <a:t>Zundelbach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Infrastrukturbeitrag Martinshöfe für Kindergarten und Neubau Talschule (ab 2022)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Erbschaft für Bau Pavillon (Museumslandschaft)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Landeszuschuss Feuerwehrfahrzeug (nicht bewilligt)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95970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0"/>
            <a:ext cx="7609034" cy="1006479"/>
          </a:xfrm>
        </p:spPr>
        <p:txBody>
          <a:bodyPr/>
          <a:lstStyle/>
          <a:p>
            <a:r>
              <a:rPr lang="de-DE" dirty="0" smtClean="0"/>
              <a:t>Finanzhaushalt</a:t>
            </a:r>
            <a:br>
              <a:rPr lang="de-DE" dirty="0" smtClean="0"/>
            </a:br>
            <a:r>
              <a:rPr lang="de-DE" dirty="0" smtClean="0"/>
              <a:t>Nr. 20 und 24: Grundstücksverkehr</a:t>
            </a:r>
            <a:br>
              <a:rPr lang="de-DE" dirty="0" smtClean="0"/>
            </a:br>
            <a:r>
              <a:rPr lang="de-DE" dirty="0" smtClean="0"/>
              <a:t>Nr. 21 Veräußerung Finanzvermögen</a:t>
            </a: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54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82583"/>
              </p:ext>
            </p:extLst>
          </p:nvPr>
        </p:nvGraphicFramePr>
        <p:xfrm>
          <a:off x="542686" y="2204864"/>
          <a:ext cx="8881176" cy="2148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719">
                  <a:extLst>
                    <a:ext uri="{9D8B030D-6E8A-4147-A177-3AD203B41FA5}">
                      <a16:colId xmlns:a16="http://schemas.microsoft.com/office/drawing/2014/main" val="4064165255"/>
                    </a:ext>
                  </a:extLst>
                </a:gridCol>
                <a:gridCol w="1198645">
                  <a:extLst>
                    <a:ext uri="{9D8B030D-6E8A-4147-A177-3AD203B41FA5}">
                      <a16:colId xmlns:a16="http://schemas.microsoft.com/office/drawing/2014/main" val="2166248286"/>
                    </a:ext>
                  </a:extLst>
                </a:gridCol>
                <a:gridCol w="1198645">
                  <a:extLst>
                    <a:ext uri="{9D8B030D-6E8A-4147-A177-3AD203B41FA5}">
                      <a16:colId xmlns:a16="http://schemas.microsoft.com/office/drawing/2014/main" val="1602678038"/>
                    </a:ext>
                  </a:extLst>
                </a:gridCol>
                <a:gridCol w="1198645">
                  <a:extLst>
                    <a:ext uri="{9D8B030D-6E8A-4147-A177-3AD203B41FA5}">
                      <a16:colId xmlns:a16="http://schemas.microsoft.com/office/drawing/2014/main" val="248422081"/>
                    </a:ext>
                  </a:extLst>
                </a:gridCol>
                <a:gridCol w="1198645">
                  <a:extLst>
                    <a:ext uri="{9D8B030D-6E8A-4147-A177-3AD203B41FA5}">
                      <a16:colId xmlns:a16="http://schemas.microsoft.com/office/drawing/2014/main" val="4180361942"/>
                    </a:ext>
                  </a:extLst>
                </a:gridCol>
                <a:gridCol w="1307877">
                  <a:extLst>
                    <a:ext uri="{9D8B030D-6E8A-4147-A177-3AD203B41FA5}">
                      <a16:colId xmlns:a16="http://schemas.microsoft.com/office/drawing/2014/main" val="3809217122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Jahr/in </a:t>
                      </a:r>
                      <a:r>
                        <a:rPr lang="de-DE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Euro: </a:t>
                      </a:r>
                      <a:endParaRPr lang="de-D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2021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2022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2023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2024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1" dirty="0">
                          <a:effectLst/>
                          <a:latin typeface="+mn-lt"/>
                        </a:rPr>
                        <a:t>Summe</a:t>
                      </a:r>
                      <a:endParaRPr lang="de-D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5028855"/>
                  </a:ext>
                </a:extLst>
              </a:tr>
              <a:tr h="714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Grundstücks-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Gebäudeveräußerungen </a:t>
                      </a:r>
                      <a:endParaRPr lang="de-DE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1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2.206.711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1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3.057.000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4.066.000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4.244.000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13.573.711</a:t>
                      </a:r>
                      <a:endParaRPr lang="de-D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822120"/>
                  </a:ext>
                </a:extLst>
              </a:tr>
              <a:tr h="714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Grundstücks-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Gebäudeerwerb</a:t>
                      </a:r>
                      <a:endParaRPr lang="de-DE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3.261.040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600.000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5.061.040</a:t>
                      </a:r>
                      <a:endParaRPr lang="de-D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017456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29524" y="1412776"/>
            <a:ext cx="442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u="sng" dirty="0" smtClean="0"/>
              <a:t>Grundstücksverkehr:</a:t>
            </a:r>
            <a:endParaRPr lang="de-DE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529524" y="4797152"/>
            <a:ext cx="88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u="sng" dirty="0" smtClean="0"/>
              <a:t>Veräußerung Finanzvermögen:</a:t>
            </a:r>
          </a:p>
          <a:p>
            <a:pPr algn="l"/>
            <a:r>
              <a:rPr lang="de-DE" dirty="0"/>
              <a:t>Im Jahr 2021 ist der Rückfluss des Trägerdarlehens vom Eigenbetrieb </a:t>
            </a:r>
            <a:r>
              <a:rPr lang="de-DE" dirty="0" err="1"/>
              <a:t>KuKO</a:t>
            </a:r>
            <a:r>
              <a:rPr lang="de-DE" dirty="0"/>
              <a:t> in Höhe von 547.100 Euro veranschlagt. </a:t>
            </a: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2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Finanzhaushalt</a:t>
            </a:r>
            <a:br>
              <a:rPr lang="de-DE" dirty="0" smtClean="0"/>
            </a:br>
            <a:r>
              <a:rPr lang="de-DE" dirty="0" smtClean="0"/>
              <a:t>Nr. 25 </a:t>
            </a:r>
            <a:r>
              <a:rPr lang="de-DE" dirty="0"/>
              <a:t>B</a:t>
            </a:r>
            <a:r>
              <a:rPr lang="de-DE" dirty="0" smtClean="0"/>
              <a:t>aumaßnahmen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9848" y="4074511"/>
            <a:ext cx="8997950" cy="1946777"/>
          </a:xfrm>
          <a:noFill/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sz="1800" dirty="0" smtClean="0"/>
              <a:t>Für </a:t>
            </a:r>
            <a:r>
              <a:rPr lang="de-DE" sz="1800" dirty="0"/>
              <a:t>Weingarten bedeutet dies ein extrem hohes Investitionsniveau; besonders im Bereich Hochbau.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8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sz="1800" dirty="0" smtClean="0"/>
              <a:t>bei den gegebenen Haushaltsdaten so auf Dauer nicht finanzierbar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sz="1800" dirty="0" smtClean="0"/>
              <a:t>führt in Zukunft zu höheren Abschreibungen, die erwirtschaftet werden müssen </a:t>
            </a:r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55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76742"/>
              </p:ext>
            </p:extLst>
          </p:nvPr>
        </p:nvGraphicFramePr>
        <p:xfrm>
          <a:off x="483856" y="1268760"/>
          <a:ext cx="8591212" cy="2543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912">
                  <a:extLst>
                    <a:ext uri="{9D8B030D-6E8A-4147-A177-3AD203B41FA5}">
                      <a16:colId xmlns:a16="http://schemas.microsoft.com/office/drawing/2014/main" val="2587406823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1292246238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2178578107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61500001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3388654501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1719794294"/>
                    </a:ext>
                  </a:extLst>
                </a:gridCol>
              </a:tblGrid>
              <a:tr h="5567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Baumaßnahmen </a:t>
                      </a:r>
                      <a:endParaRPr lang="de-DE" sz="1800" b="0" dirty="0" smtClean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 smtClean="0">
                          <a:effectLst/>
                        </a:rPr>
                        <a:t>Gesamt / in </a:t>
                      </a:r>
                      <a:r>
                        <a:rPr lang="de-DE" sz="1800" b="0" dirty="0">
                          <a:effectLst/>
                        </a:rPr>
                        <a:t>Euro: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2021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2022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2023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2024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Summe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6261206"/>
                  </a:ext>
                </a:extLst>
              </a:tr>
              <a:tr h="55850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Investitionsausgaben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7.159.697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6.817.800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8.510.000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6.652.000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29.139.497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5343850"/>
                  </a:ext>
                </a:extLst>
              </a:tr>
              <a:tr h="55850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Aktivierte Eigenleistungen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331.028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122.090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31.124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38.397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522.639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401688"/>
                  </a:ext>
                </a:extLst>
              </a:tr>
              <a:tr h="55850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Gesamtsumme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7.490.725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>
                          <a:effectLst/>
                        </a:rPr>
                        <a:t>6.939.890</a:t>
                      </a:r>
                      <a:endParaRPr lang="de-DE" sz="1800" b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8.541.124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6.690.397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b="0" dirty="0">
                          <a:effectLst/>
                        </a:rPr>
                        <a:t>29.662.136</a:t>
                      </a:r>
                      <a:endParaRPr lang="de-DE" sz="18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08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3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/>
              <a:t>Nr. 25: Tiefbaumaßnahmen</a:t>
            </a: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56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08564"/>
              </p:ext>
            </p:extLst>
          </p:nvPr>
        </p:nvGraphicFramePr>
        <p:xfrm>
          <a:off x="464311" y="1412776"/>
          <a:ext cx="873716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977">
                  <a:extLst>
                    <a:ext uri="{9D8B030D-6E8A-4147-A177-3AD203B41FA5}">
                      <a16:colId xmlns:a16="http://schemas.microsoft.com/office/drawing/2014/main" val="3088834261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973731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Wesentliche Maßnahmen</a:t>
                      </a:r>
                      <a:r>
                        <a:rPr lang="de-DE" baseline="0" dirty="0" smtClean="0"/>
                        <a:t> in 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 Euro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Mülldeponie </a:t>
                      </a:r>
                      <a:r>
                        <a:rPr lang="de-DE" dirty="0" err="1" smtClean="0"/>
                        <a:t>Zundelbach</a:t>
                      </a:r>
                      <a:r>
                        <a:rPr lang="de-DE" dirty="0" smtClean="0"/>
                        <a:t> (Sicherung</a:t>
                      </a:r>
                      <a:r>
                        <a:rPr lang="de-DE" baseline="0" dirty="0" smtClean="0"/>
                        <a:t> Böschungsfuß)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394.997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7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Hochwasserschutz</a:t>
                      </a:r>
                      <a:r>
                        <a:rPr lang="de-DE" baseline="0" dirty="0" smtClean="0"/>
                        <a:t> (Erhöhung </a:t>
                      </a:r>
                      <a:r>
                        <a:rPr lang="de-DE" baseline="0" dirty="0" err="1" smtClean="0"/>
                        <a:t>Scherzachufermauer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150.000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70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Ufersicherung Traubenbach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7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Sanierung Fußgängersteg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Scherzachstraße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5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Stadtsanierungsmaßnahmen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4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Breitbandanbindung städtische Gebäude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75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Fußgängerüberweg </a:t>
                      </a:r>
                      <a:r>
                        <a:rPr lang="de-DE" dirty="0" err="1" smtClean="0"/>
                        <a:t>Hähnlehofstraße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Herstellung, Pflege</a:t>
                      </a:r>
                      <a:r>
                        <a:rPr lang="de-DE" baseline="0" dirty="0" smtClean="0"/>
                        <a:t> von Kompensationsflächen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27.000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01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4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/>
              <a:t>Nr. 25: </a:t>
            </a:r>
            <a:r>
              <a:rPr lang="de-DE" dirty="0" smtClean="0"/>
              <a:t>Hochbaumaßnahmen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57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89145"/>
              </p:ext>
            </p:extLst>
          </p:nvPr>
        </p:nvGraphicFramePr>
        <p:xfrm>
          <a:off x="464311" y="1412776"/>
          <a:ext cx="873716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993">
                  <a:extLst>
                    <a:ext uri="{9D8B030D-6E8A-4147-A177-3AD203B41FA5}">
                      <a16:colId xmlns:a16="http://schemas.microsoft.com/office/drawing/2014/main" val="3088834261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973731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Wesentliche Maßnahmen</a:t>
                      </a:r>
                      <a:r>
                        <a:rPr lang="de-DE" baseline="0" dirty="0" smtClean="0"/>
                        <a:t> in 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 Euro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Erweiterung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Feuerwehrgerätehaus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1.866.000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7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Neubau Kinderbetreuungseinrichtung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1.800.000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70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Sanierung Amtshaus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900.000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7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Aufstockung Obdachlosenwohnheim, Gebäude </a:t>
                      </a:r>
                      <a:r>
                        <a:rPr lang="de-DE" dirty="0" err="1" smtClean="0"/>
                        <a:t>Scherzachstraße</a:t>
                      </a:r>
                      <a:r>
                        <a:rPr lang="de-DE" dirty="0" smtClean="0"/>
                        <a:t> 34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605.000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5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Neubau Talschule, Planungsrate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460.000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4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Digitalisierung</a:t>
                      </a:r>
                      <a:r>
                        <a:rPr lang="de-DE" baseline="0" dirty="0" smtClean="0"/>
                        <a:t> Schule am Martinsberg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314.000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75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Sanierung Lindenhofstadion,</a:t>
                      </a:r>
                      <a:r>
                        <a:rPr lang="de-DE" baseline="0" dirty="0" smtClean="0"/>
                        <a:t> 1. Rate (Gesamt: 948.000 Euro)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194.200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Urnengrabanlage Marienfriedhof (Gesamt: 265.000 €)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120.000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9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Blitzschutzanlagen Kinderbetreuungseinrichtungen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42.500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6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Neubau Pavillon am Schlössle, Planungsrate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40.000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01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/>
              <a:t>Ergebnishaushalt, Nr. 26 und 27: </a:t>
            </a:r>
            <a:br>
              <a:rPr lang="de-DE" dirty="0"/>
            </a:br>
            <a:r>
              <a:rPr lang="de-DE" dirty="0" smtClean="0"/>
              <a:t>Erwerb von beweglichem und </a:t>
            </a:r>
            <a:r>
              <a:rPr lang="de-DE" dirty="0"/>
              <a:t>F</a:t>
            </a:r>
            <a:r>
              <a:rPr lang="de-DE" dirty="0" smtClean="0"/>
              <a:t>inanzvermögen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58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85178"/>
              </p:ext>
            </p:extLst>
          </p:nvPr>
        </p:nvGraphicFramePr>
        <p:xfrm>
          <a:off x="464313" y="1484784"/>
          <a:ext cx="848172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172">
                  <a:extLst>
                    <a:ext uri="{9D8B030D-6E8A-4147-A177-3AD203B41FA5}">
                      <a16:colId xmlns:a16="http://schemas.microsoft.com/office/drawing/2014/main" val="1912946560"/>
                    </a:ext>
                  </a:extLst>
                </a:gridCol>
                <a:gridCol w="1299092">
                  <a:extLst>
                    <a:ext uri="{9D8B030D-6E8A-4147-A177-3AD203B41FA5}">
                      <a16:colId xmlns:a16="http://schemas.microsoft.com/office/drawing/2014/main" val="773246096"/>
                    </a:ext>
                  </a:extLst>
                </a:gridCol>
                <a:gridCol w="1221188">
                  <a:extLst>
                    <a:ext uri="{9D8B030D-6E8A-4147-A177-3AD203B41FA5}">
                      <a16:colId xmlns:a16="http://schemas.microsoft.com/office/drawing/2014/main" val="1245649882"/>
                    </a:ext>
                  </a:extLst>
                </a:gridCol>
                <a:gridCol w="1255516">
                  <a:extLst>
                    <a:ext uri="{9D8B030D-6E8A-4147-A177-3AD203B41FA5}">
                      <a16:colId xmlns:a16="http://schemas.microsoft.com/office/drawing/2014/main" val="2376766016"/>
                    </a:ext>
                  </a:extLst>
                </a:gridCol>
                <a:gridCol w="1192756">
                  <a:extLst>
                    <a:ext uri="{9D8B030D-6E8A-4147-A177-3AD203B41FA5}">
                      <a16:colId xmlns:a16="http://schemas.microsoft.com/office/drawing/2014/main" val="334039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Jahr/in</a:t>
                      </a:r>
                      <a:r>
                        <a:rPr lang="de-DE" baseline="0" dirty="0" smtClean="0"/>
                        <a:t> Euro: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/>
                        <a:t>Erwerb von beweglichem Vermögen*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552.596</a:t>
                      </a:r>
                      <a:endParaRPr lang="de-D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975.470</a:t>
                      </a:r>
                      <a:endParaRPr lang="de-D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567.470</a:t>
                      </a:r>
                      <a:endParaRPr lang="de-D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403.470</a:t>
                      </a:r>
                      <a:endParaRPr lang="de-D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301523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16496" y="2611747"/>
            <a:ext cx="88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*Einzelaufstellung Vorbericht S. 54/55</a:t>
            </a:r>
          </a:p>
        </p:txBody>
      </p:sp>
    </p:spTree>
    <p:extLst>
      <p:ext uri="{BB962C8B-B14F-4D97-AF65-F5344CB8AC3E}">
        <p14:creationId xmlns:p14="http://schemas.microsoft.com/office/powerpoint/2010/main" val="4722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Ergebnishaushalt</a:t>
            </a:r>
            <a:br>
              <a:rPr lang="de-DE" dirty="0" smtClean="0"/>
            </a:br>
            <a:r>
              <a:rPr lang="de-DE" dirty="0"/>
              <a:t>Nr. 28: </a:t>
            </a:r>
            <a:r>
              <a:rPr lang="de-DE" dirty="0" smtClean="0"/>
              <a:t>Investitionsfördermaßnahmen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59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2296"/>
              </p:ext>
            </p:extLst>
          </p:nvPr>
        </p:nvGraphicFramePr>
        <p:xfrm>
          <a:off x="464313" y="1484784"/>
          <a:ext cx="8991343" cy="3373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2703">
                  <a:extLst>
                    <a:ext uri="{9D8B030D-6E8A-4147-A177-3AD203B41FA5}">
                      <a16:colId xmlns:a16="http://schemas.microsoft.com/office/drawing/2014/main" val="2786304297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3283154342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4222721182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10338922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057621071"/>
                    </a:ext>
                  </a:extLst>
                </a:gridCol>
              </a:tblGrid>
              <a:tr h="371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Investitionsfördermaßnahmen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2021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2022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>
                          <a:effectLst/>
                        </a:rPr>
                        <a:t>2023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de-DE" sz="1800" dirty="0">
                          <a:effectLst/>
                        </a:rPr>
                        <a:t>2024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605471"/>
                  </a:ext>
                </a:extLst>
              </a:tr>
              <a:tr h="37236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Investitionszuschüsse Kindergärten 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67.500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63.500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63.500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63.500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4980098"/>
                  </a:ext>
                </a:extLst>
              </a:tr>
              <a:tr h="76861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Investitionszuschuss Ersteinrichtung Außengruppe Kindergarten St. </a:t>
                      </a:r>
                      <a:r>
                        <a:rPr lang="de-DE" sz="1800" dirty="0" smtClean="0">
                          <a:effectLst/>
                        </a:rPr>
                        <a:t>Elisabeth</a:t>
                      </a:r>
                      <a:endParaRPr lang="de-DE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145.000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673072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Investitionszuschuss Erstausstattung Waldkindergarten (Bauwagen</a:t>
                      </a:r>
                      <a:r>
                        <a:rPr lang="de-DE" sz="1800" dirty="0" smtClean="0">
                          <a:effectLst/>
                        </a:rPr>
                        <a:t>)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142.000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970074"/>
                  </a:ext>
                </a:extLst>
              </a:tr>
              <a:tr h="7684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Baukostenzuschuss Kindertagesstätte </a:t>
                      </a:r>
                      <a:r>
                        <a:rPr lang="de-DE" sz="1800" dirty="0" err="1">
                          <a:effectLst/>
                        </a:rPr>
                        <a:t>Xaverius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800.000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2.800.000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650.000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164421"/>
                  </a:ext>
                </a:extLst>
              </a:tr>
              <a:tr h="37236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Summe</a:t>
                      </a:r>
                      <a:endParaRPr lang="de-DE" sz="18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1.154.500</a:t>
                      </a:r>
                      <a:endParaRPr lang="de-DE" sz="18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2.863.500</a:t>
                      </a:r>
                      <a:endParaRPr lang="de-DE" sz="18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713.500</a:t>
                      </a:r>
                      <a:endParaRPr lang="de-DE" sz="18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63.500</a:t>
                      </a:r>
                      <a:endParaRPr lang="de-DE" sz="18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870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4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Haushaltsplanentwurf 2021 – Gespräch beim  RP TÜ	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4312" y="1438280"/>
            <a:ext cx="9028937" cy="4871045"/>
          </a:xfrm>
        </p:spPr>
        <p:txBody>
          <a:bodyPr/>
          <a:lstStyle/>
          <a:p>
            <a:pPr marL="0" indent="0"/>
            <a:r>
              <a:rPr lang="de-DE" b="1" u="sng" dirty="0" smtClean="0"/>
              <a:t>Gespräch am 26.10.2020 beim Regierungspräsidium Tübingen </a:t>
            </a:r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r>
              <a:rPr lang="de-DE" u="sng" dirty="0" smtClean="0"/>
              <a:t>Ergebnis: </a:t>
            </a:r>
          </a:p>
          <a:p>
            <a:pPr marL="0" indent="0"/>
            <a:r>
              <a:rPr lang="de-DE" sz="2400" b="1" dirty="0" smtClean="0">
                <a:solidFill>
                  <a:srgbClr val="C00000"/>
                </a:solidFill>
              </a:rPr>
              <a:t>Der Haushaltsentwurf 2021 ist so nicht genehmigungsfähig!</a:t>
            </a:r>
          </a:p>
          <a:p>
            <a:pPr marL="0" indent="0"/>
            <a:endParaRPr lang="de-DE" sz="2400" b="1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Liquidität ist 2021 aufgebraucht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Laufender Betrieb kann nicht mehr aus laufenden Erträgen gedeckt werden.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Ordentliche Tilgung kann nicht mehr bezahlt werden.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Das negative ordentliche Ergebnis 2021 kann bis 2024 nicht ausgeglichen werden und muss mit Basiskapital verrechnet werden. </a:t>
            </a:r>
            <a:br>
              <a:rPr lang="de-DE" dirty="0" smtClean="0"/>
            </a:br>
            <a:r>
              <a:rPr lang="de-DE" dirty="0" smtClean="0"/>
              <a:t>(4. Stufe des </a:t>
            </a:r>
            <a:r>
              <a:rPr lang="de-DE" dirty="0"/>
              <a:t>H</a:t>
            </a:r>
            <a:r>
              <a:rPr lang="de-DE" dirty="0" smtClean="0"/>
              <a:t>aushaltsausgleichs)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indent="0"/>
            <a:endParaRPr lang="de-DE" dirty="0" smtClean="0"/>
          </a:p>
          <a:p>
            <a:pPr marL="514350" indent="-514350"/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1314450" lvl="2" indent="-514350">
              <a:buFont typeface="+mj-lt"/>
              <a:buAutoNum type="romanUcPeriod"/>
            </a:pPr>
            <a:endParaRPr lang="de-DE" dirty="0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4000" dirty="0" smtClean="0"/>
              <a:t>Kredite und </a:t>
            </a:r>
            <a:br>
              <a:rPr lang="de-DE" sz="4000" dirty="0" smtClean="0"/>
            </a:br>
            <a:r>
              <a:rPr lang="de-DE" sz="4000" dirty="0" smtClean="0"/>
              <a:t>Schuldenentwicklung</a:t>
            </a:r>
            <a:endParaRPr lang="de-DE" sz="4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9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Kredite und Schuldenentwicklung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80203" y="1220568"/>
            <a:ext cx="9163050" cy="5376784"/>
          </a:xfrm>
        </p:spPr>
        <p:txBody>
          <a:bodyPr/>
          <a:lstStyle/>
          <a:p>
            <a:pPr marL="514350" indent="-514350"/>
            <a:r>
              <a:rPr lang="de-DE" dirty="0" smtClean="0"/>
              <a:t>Im Entwurf enthalten:</a:t>
            </a:r>
          </a:p>
          <a:p>
            <a:pPr marL="514350" indent="-514350"/>
            <a:endParaRPr lang="de-DE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/>
                </a:solidFill>
              </a:rPr>
              <a:t>2021: Einstieg in die Verschuldung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Liquide Mittel der Stadt werden im </a:t>
            </a:r>
            <a:r>
              <a:rPr lang="de-DE" dirty="0"/>
              <a:t>J</a:t>
            </a:r>
            <a:r>
              <a:rPr lang="de-DE" dirty="0" smtClean="0"/>
              <a:t>ahr 2021 aufgebraucht sein, sodass bereits ab nächstem Jahr die Aufnahme von Krediten für Investitionen erforderlich sein wird.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Kreditaufnahmen: </a:t>
            </a:r>
          </a:p>
          <a:p>
            <a:pPr marL="400050" lvl="1" indent="0">
              <a:buNone/>
            </a:pPr>
            <a:r>
              <a:rPr lang="de-DE" dirty="0" smtClean="0"/>
              <a:t>2021: 	6.650.000 Euro</a:t>
            </a:r>
            <a:br>
              <a:rPr lang="de-DE" dirty="0" smtClean="0"/>
            </a:br>
            <a:r>
              <a:rPr lang="de-DE" dirty="0" smtClean="0"/>
              <a:t>2022: 	4.950.000 Euro</a:t>
            </a:r>
            <a:br>
              <a:rPr lang="de-DE" dirty="0" smtClean="0"/>
            </a:br>
            <a:r>
              <a:rPr lang="de-DE" dirty="0" smtClean="0"/>
              <a:t>2023: 	1.350.000 Euro</a:t>
            </a:r>
          </a:p>
          <a:p>
            <a:pPr marL="400050" lvl="1" indent="0">
              <a:buNone/>
            </a:pPr>
            <a:r>
              <a:rPr lang="de-DE" dirty="0" smtClean="0"/>
              <a:t>2024: 	   200.000 Euro</a:t>
            </a:r>
            <a:endParaRPr lang="de-DE" dirty="0"/>
          </a:p>
          <a:p>
            <a:pPr marL="400050" lvl="1" indent="0">
              <a:buNone/>
            </a:pPr>
            <a:endParaRPr lang="de-DE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Fazit: In der Zukunft ist die Begrenzung der Verschuldung unerlässlich.</a:t>
            </a:r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6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Kredite und Schuldenentwicklung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62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69913"/>
              </p:ext>
            </p:extLst>
          </p:nvPr>
        </p:nvGraphicFramePr>
        <p:xfrm>
          <a:off x="502867" y="1556793"/>
          <a:ext cx="8842622" cy="168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022">
                  <a:extLst>
                    <a:ext uri="{9D8B030D-6E8A-4147-A177-3AD203B41FA5}">
                      <a16:colId xmlns:a16="http://schemas.microsoft.com/office/drawing/2014/main" val="1272658840"/>
                    </a:ext>
                  </a:extLst>
                </a:gridCol>
                <a:gridCol w="1470127">
                  <a:extLst>
                    <a:ext uri="{9D8B030D-6E8A-4147-A177-3AD203B41FA5}">
                      <a16:colId xmlns:a16="http://schemas.microsoft.com/office/drawing/2014/main" val="3956721103"/>
                    </a:ext>
                  </a:extLst>
                </a:gridCol>
                <a:gridCol w="1389173">
                  <a:extLst>
                    <a:ext uri="{9D8B030D-6E8A-4147-A177-3AD203B41FA5}">
                      <a16:colId xmlns:a16="http://schemas.microsoft.com/office/drawing/2014/main" val="3260550726"/>
                    </a:ext>
                  </a:extLst>
                </a:gridCol>
                <a:gridCol w="1429650">
                  <a:extLst>
                    <a:ext uri="{9D8B030D-6E8A-4147-A177-3AD203B41FA5}">
                      <a16:colId xmlns:a16="http://schemas.microsoft.com/office/drawing/2014/main" val="3109149277"/>
                    </a:ext>
                  </a:extLst>
                </a:gridCol>
                <a:gridCol w="1429650">
                  <a:extLst>
                    <a:ext uri="{9D8B030D-6E8A-4147-A177-3AD203B41FA5}">
                      <a16:colId xmlns:a16="http://schemas.microsoft.com/office/drawing/2014/main" val="306375236"/>
                    </a:ext>
                  </a:extLst>
                </a:gridCol>
              </a:tblGrid>
              <a:tr h="52805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Schuldenstand </a:t>
                      </a:r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Stadt/in Euro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70942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Schuldenstand zum 01.01.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17.513.613,41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23.137.863,41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26.754.213,41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26.553.963,41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798010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Schuldenstand zum 31.12.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23.137.863,41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26.754.213,41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26.553.963,41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25.152.363,41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3521457"/>
                  </a:ext>
                </a:extLst>
              </a:tr>
              <a:tr h="3600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Veränderung der Verschuldung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+5.624.250,00</a:t>
                      </a:r>
                      <a:endParaRPr lang="de-DE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+3.616.350,00</a:t>
                      </a:r>
                      <a:endParaRPr lang="de-DE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-200.250,00</a:t>
                      </a:r>
                      <a:endParaRPr lang="de-DE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-1.401.600,00</a:t>
                      </a:r>
                      <a:endParaRPr lang="de-DE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2148067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91301"/>
              </p:ext>
            </p:extLst>
          </p:nvPr>
        </p:nvGraphicFramePr>
        <p:xfrm>
          <a:off x="495300" y="3812560"/>
          <a:ext cx="8842622" cy="168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022">
                  <a:extLst>
                    <a:ext uri="{9D8B030D-6E8A-4147-A177-3AD203B41FA5}">
                      <a16:colId xmlns:a16="http://schemas.microsoft.com/office/drawing/2014/main" val="1272658840"/>
                    </a:ext>
                  </a:extLst>
                </a:gridCol>
                <a:gridCol w="1470127">
                  <a:extLst>
                    <a:ext uri="{9D8B030D-6E8A-4147-A177-3AD203B41FA5}">
                      <a16:colId xmlns:a16="http://schemas.microsoft.com/office/drawing/2014/main" val="3956721103"/>
                    </a:ext>
                  </a:extLst>
                </a:gridCol>
                <a:gridCol w="1389173">
                  <a:extLst>
                    <a:ext uri="{9D8B030D-6E8A-4147-A177-3AD203B41FA5}">
                      <a16:colId xmlns:a16="http://schemas.microsoft.com/office/drawing/2014/main" val="3260550726"/>
                    </a:ext>
                  </a:extLst>
                </a:gridCol>
                <a:gridCol w="1429650">
                  <a:extLst>
                    <a:ext uri="{9D8B030D-6E8A-4147-A177-3AD203B41FA5}">
                      <a16:colId xmlns:a16="http://schemas.microsoft.com/office/drawing/2014/main" val="3109149277"/>
                    </a:ext>
                  </a:extLst>
                </a:gridCol>
                <a:gridCol w="1429650">
                  <a:extLst>
                    <a:ext uri="{9D8B030D-6E8A-4147-A177-3AD203B41FA5}">
                      <a16:colId xmlns:a16="http://schemas.microsoft.com/office/drawing/2014/main" val="306375236"/>
                    </a:ext>
                  </a:extLst>
                </a:gridCol>
              </a:tblGrid>
              <a:tr h="52805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Schuldenstand 31.12./in Euro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70942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 und Eigenbetriebe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36.160.235,68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40.297.935,68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39.977.035,68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38.287.735,68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798010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23.137.863,41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26.754.213,41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26.553.963,41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25.152.363,41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3521457"/>
                  </a:ext>
                </a:extLst>
              </a:tr>
              <a:tr h="3600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Eigenbetriebe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13.022.372,27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13.543.722,27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13.423.072,27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13.135.372,27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214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1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Kredite und Schuldenentwicklung</a:t>
            </a:r>
            <a:endParaRPr lang="de-DE" sz="16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63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8" y="1340768"/>
            <a:ext cx="91479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Kredite und Schuldenentwicklung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47650" y="1139997"/>
            <a:ext cx="9163050" cy="5112573"/>
          </a:xfrm>
        </p:spPr>
        <p:txBody>
          <a:bodyPr/>
          <a:lstStyle/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64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55807"/>
              </p:ext>
            </p:extLst>
          </p:nvPr>
        </p:nvGraphicFramePr>
        <p:xfrm>
          <a:off x="506210" y="1268760"/>
          <a:ext cx="9055302" cy="4699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3270">
                  <a:extLst>
                    <a:ext uri="{9D8B030D-6E8A-4147-A177-3AD203B41FA5}">
                      <a16:colId xmlns:a16="http://schemas.microsoft.com/office/drawing/2014/main" val="1564448998"/>
                    </a:ext>
                  </a:extLst>
                </a:gridCol>
                <a:gridCol w="2475768">
                  <a:extLst>
                    <a:ext uri="{9D8B030D-6E8A-4147-A177-3AD203B41FA5}">
                      <a16:colId xmlns:a16="http://schemas.microsoft.com/office/drawing/2014/main" val="193783629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015810882"/>
                    </a:ext>
                  </a:extLst>
                </a:gridCol>
              </a:tblGrid>
              <a:tr h="14092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dirty="0"/>
                        <a:t> </a:t>
                      </a:r>
                      <a:r>
                        <a:rPr lang="de-DE" b="0" dirty="0" smtClean="0"/>
                        <a:t>pro Einwohner</a:t>
                      </a:r>
                      <a:endParaRPr lang="de-DE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</a:rPr>
                        <a:t>Schuldenstand zum 31.12.2021</a:t>
                      </a:r>
                      <a:endParaRPr lang="de-DE" sz="20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 err="1" smtClean="0">
                          <a:effectLst/>
                        </a:rPr>
                        <a:t>Landesdurchschn</a:t>
                      </a:r>
                      <a:r>
                        <a:rPr lang="de-DE" sz="2000" b="0" dirty="0" smtClean="0">
                          <a:effectLst/>
                        </a:rPr>
                        <a:t>. Verschuldung</a:t>
                      </a:r>
                      <a:r>
                        <a:rPr lang="de-DE" sz="2000" b="0" dirty="0">
                          <a:effectLst/>
                        </a:rPr>
                        <a:t>* zum 31.12.2019</a:t>
                      </a:r>
                      <a:br>
                        <a:rPr lang="de-DE" sz="2000" b="0" dirty="0">
                          <a:effectLst/>
                        </a:rPr>
                      </a:br>
                      <a:r>
                        <a:rPr lang="de-DE" sz="1400" b="0" dirty="0">
                          <a:effectLst/>
                        </a:rPr>
                        <a:t>Größe: 20.000 - 50.000 </a:t>
                      </a:r>
                      <a:r>
                        <a:rPr lang="de-DE" sz="1400" b="0" dirty="0" err="1" smtClean="0">
                          <a:effectLst/>
                        </a:rPr>
                        <a:t>Ew</a:t>
                      </a:r>
                      <a:r>
                        <a:rPr lang="de-DE" sz="1400" b="0" dirty="0" smtClean="0">
                          <a:effectLst/>
                        </a:rPr>
                        <a:t>.</a:t>
                      </a:r>
                      <a:endParaRPr lang="de-DE" sz="1400" b="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553792"/>
                  </a:ext>
                </a:extLst>
              </a:tr>
              <a:tr h="44163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Stadt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916,35 Euro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405,00 Euro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165923"/>
                  </a:ext>
                </a:extLst>
              </a:tr>
              <a:tr h="44163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Stadtwerke</a:t>
                      </a:r>
                      <a:endParaRPr lang="de-DE" sz="20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107,73 Euro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276556"/>
                  </a:ext>
                </a:extLst>
              </a:tr>
              <a:tr h="44163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KuKO</a:t>
                      </a:r>
                      <a:endParaRPr lang="de-DE" sz="20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81,96 Euro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0758604"/>
                  </a:ext>
                </a:extLst>
              </a:tr>
              <a:tr h="44163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Abwasserbeseitigung</a:t>
                      </a:r>
                      <a:endParaRPr lang="de-DE" sz="20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326,05 Euro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889708"/>
                  </a:ext>
                </a:extLst>
              </a:tr>
              <a:tr h="5837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Zwischensumme Eigenbetriebe</a:t>
                      </a:r>
                      <a:endParaRPr lang="de-DE" sz="20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515,74 Euro</a:t>
                      </a:r>
                      <a:endParaRPr lang="de-DE" sz="20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897,00 Euro</a:t>
                      </a:r>
                      <a:endParaRPr lang="de-DE" sz="20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89935"/>
                  </a:ext>
                </a:extLst>
              </a:tr>
              <a:tr h="44163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Eigengesellschaften</a:t>
                      </a:r>
                      <a:endParaRPr lang="de-DE" sz="20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0,00 Euro</a:t>
                      </a:r>
                      <a:endParaRPr lang="de-DE" sz="200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302,00 Euro</a:t>
                      </a:r>
                      <a:endParaRPr lang="de-DE" sz="2000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781224"/>
                  </a:ext>
                </a:extLst>
              </a:tr>
              <a:tr h="44163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Gesamtverschuldung</a:t>
                      </a:r>
                      <a:endParaRPr lang="de-DE" sz="20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1.432,09 Euro</a:t>
                      </a:r>
                      <a:endParaRPr lang="de-DE" sz="20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1.603,00 Euro</a:t>
                      </a:r>
                      <a:endParaRPr lang="de-DE" sz="2000" b="1" dirty="0">
                        <a:effectLst/>
                        <a:latin typeface="Frutiger 45 Light" panose="000003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08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6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548680"/>
            <a:ext cx="7143080" cy="451428"/>
          </a:xfrm>
        </p:spPr>
        <p:txBody>
          <a:bodyPr/>
          <a:lstStyle/>
          <a:p>
            <a:r>
              <a:rPr lang="de-DE" dirty="0" smtClean="0"/>
              <a:t>Voraussichtliche Entwicklung der Liquidität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36806" y="5434249"/>
            <a:ext cx="8936674" cy="751273"/>
          </a:xfrm>
        </p:spPr>
        <p:txBody>
          <a:bodyPr/>
          <a:lstStyle/>
          <a:p>
            <a:pPr marL="514350" indent="-514350"/>
            <a:r>
              <a:rPr lang="de-DE" sz="1800" dirty="0" smtClean="0"/>
              <a:t>Ab 2021 kann die Mindestliquidität nur durch die Aufnahme von Krediten erreicht </a:t>
            </a:r>
          </a:p>
          <a:p>
            <a:pPr marL="514350" indent="-514350"/>
            <a:r>
              <a:rPr lang="de-DE" sz="1800" dirty="0" smtClean="0"/>
              <a:t>werden. </a:t>
            </a:r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 smtClean="0"/>
          </a:p>
          <a:p>
            <a:pPr marL="514350" indent="-514350"/>
            <a:endParaRPr lang="de-DE" dirty="0"/>
          </a:p>
          <a:p>
            <a:pPr marL="514350" indent="-514350"/>
            <a:endParaRPr lang="de-DE" dirty="0" smtClean="0"/>
          </a:p>
          <a:p>
            <a:pPr marL="0" indent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65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1056"/>
              </p:ext>
            </p:extLst>
          </p:nvPr>
        </p:nvGraphicFramePr>
        <p:xfrm>
          <a:off x="336806" y="1412776"/>
          <a:ext cx="8864665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637">
                  <a:extLst>
                    <a:ext uri="{9D8B030D-6E8A-4147-A177-3AD203B41FA5}">
                      <a16:colId xmlns:a16="http://schemas.microsoft.com/office/drawing/2014/main" val="2329660589"/>
                    </a:ext>
                  </a:extLst>
                </a:gridCol>
                <a:gridCol w="1205257">
                  <a:extLst>
                    <a:ext uri="{9D8B030D-6E8A-4147-A177-3AD203B41FA5}">
                      <a16:colId xmlns:a16="http://schemas.microsoft.com/office/drawing/2014/main" val="1450494636"/>
                    </a:ext>
                  </a:extLst>
                </a:gridCol>
                <a:gridCol w="1205257">
                  <a:extLst>
                    <a:ext uri="{9D8B030D-6E8A-4147-A177-3AD203B41FA5}">
                      <a16:colId xmlns:a16="http://schemas.microsoft.com/office/drawing/2014/main" val="1638073172"/>
                    </a:ext>
                  </a:extLst>
                </a:gridCol>
                <a:gridCol w="1205257">
                  <a:extLst>
                    <a:ext uri="{9D8B030D-6E8A-4147-A177-3AD203B41FA5}">
                      <a16:colId xmlns:a16="http://schemas.microsoft.com/office/drawing/2014/main" val="765691200"/>
                    </a:ext>
                  </a:extLst>
                </a:gridCol>
                <a:gridCol w="1205257">
                  <a:extLst>
                    <a:ext uri="{9D8B030D-6E8A-4147-A177-3AD203B41FA5}">
                      <a16:colId xmlns:a16="http://schemas.microsoft.com/office/drawing/2014/main" val="2680769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 </a:t>
                      </a:r>
                      <a:r>
                        <a:rPr lang="de-DE" dirty="0" err="1" smtClean="0"/>
                        <a:t>TEuro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26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Liquide Mittel </a:t>
                      </a:r>
                    </a:p>
                    <a:p>
                      <a:r>
                        <a:rPr lang="de-DE" dirty="0" smtClean="0"/>
                        <a:t>zum 31.12.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2.786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2.721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2.772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2.702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4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davon gebundene</a:t>
                      </a:r>
                      <a:r>
                        <a:rPr lang="de-DE" baseline="0" dirty="0" smtClean="0"/>
                        <a:t> Rücklagen (Stiftungen)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224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224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224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224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92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davon gebundene Rückstellungen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1.274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1.216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1.242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1.198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96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Liquide Mittel </a:t>
                      </a:r>
                    </a:p>
                    <a:p>
                      <a:r>
                        <a:rPr lang="de-DE" dirty="0" smtClean="0"/>
                        <a:t>zum 31.12. </a:t>
                      </a:r>
                    </a:p>
                    <a:p>
                      <a:r>
                        <a:rPr lang="de-DE" dirty="0" smtClean="0"/>
                        <a:t>ohne</a:t>
                      </a:r>
                      <a:r>
                        <a:rPr lang="de-DE" baseline="0" dirty="0" smtClean="0"/>
                        <a:t> gebundene Mittel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1.288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1.281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1.306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1.280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31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u="sng" dirty="0" smtClean="0"/>
                        <a:t>Nachrichtlich: </a:t>
                      </a:r>
                    </a:p>
                    <a:p>
                      <a:r>
                        <a:rPr lang="de-DE" dirty="0" smtClean="0"/>
                        <a:t>Mindestliquidität gem. § 22 Abs. 2 </a:t>
                      </a:r>
                      <a:r>
                        <a:rPr lang="de-DE" dirty="0" err="1" smtClean="0"/>
                        <a:t>GemHVO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1.265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1.278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1.282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1.279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51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0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0"/>
            <a:ext cx="7575128" cy="1000108"/>
          </a:xfrm>
        </p:spPr>
        <p:txBody>
          <a:bodyPr/>
          <a:lstStyle/>
          <a:p>
            <a:r>
              <a:rPr lang="de-DE" dirty="0" smtClean="0"/>
              <a:t>Chancen und Risiken des Haushaltsentwurfes 2021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66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340768"/>
            <a:ext cx="8381351" cy="49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33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4000" dirty="0" smtClean="0"/>
              <a:t>Fazit</a:t>
            </a:r>
            <a:endParaRPr lang="de-DE" sz="4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67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3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2" y="0"/>
            <a:ext cx="7743147" cy="1000108"/>
          </a:xfrm>
        </p:spPr>
        <p:txBody>
          <a:bodyPr anchor="b"/>
          <a:lstStyle/>
          <a:p>
            <a:r>
              <a:rPr lang="de-DE" spc="2000" dirty="0" smtClean="0"/>
              <a:t>Fazit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18543" y="1340771"/>
            <a:ext cx="8674709" cy="4871045"/>
          </a:xfrm>
        </p:spPr>
        <p:txBody>
          <a:bodyPr/>
          <a:lstStyle/>
          <a:p>
            <a:r>
              <a:rPr lang="de-DE" sz="2000" dirty="0" smtClean="0"/>
              <a:t> 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68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16496" y="1412776"/>
            <a:ext cx="9076756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Aft>
                <a:spcPts val="0"/>
              </a:spcAft>
            </a:pPr>
            <a:r>
              <a:rPr lang="de-DE" sz="22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Fazit </a:t>
            </a:r>
            <a:r>
              <a:rPr lang="de-DE" sz="22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für das Jahr 2021:</a:t>
            </a:r>
          </a:p>
          <a:p>
            <a:pPr marL="342900" lvl="0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Außerordentliche Belastungssituation durch die direkten und die wirtschaftlichen Auswirkungen der Corona-Pandemie, wodurch</a:t>
            </a:r>
          </a:p>
          <a:p>
            <a:pPr marL="800100" lvl="1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Erträge in erheblichem Umfang </a:t>
            </a:r>
            <a:r>
              <a:rPr lang="de-D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wegbrechen</a:t>
            </a:r>
            <a:endParaRPr lang="de-DE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Aufwendungen sich erhöhen</a:t>
            </a:r>
          </a:p>
          <a:p>
            <a:pPr marL="800100" lvl="1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Die liquiden Eigenmittel der Stadt aufgezehrt werden</a:t>
            </a:r>
          </a:p>
          <a:p>
            <a:pPr marL="800100" lvl="1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 dadurch aufgrund der notwendigen Investitionen ein erheblicher Anstieg der Verschuldung </a:t>
            </a:r>
            <a:r>
              <a:rPr lang="de-D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entsteht</a:t>
            </a:r>
          </a:p>
          <a:p>
            <a:pPr marL="800100" lvl="1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Folge: Haushaltsausgleich Stufe 4 -&gt; Die finanzielle Handlungsfähigkeit der Stadt ist ernsthaft gefährdet</a:t>
            </a:r>
            <a:endParaRPr lang="de-DE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2" y="0"/>
            <a:ext cx="7743147" cy="1000108"/>
          </a:xfrm>
        </p:spPr>
        <p:txBody>
          <a:bodyPr anchor="b"/>
          <a:lstStyle/>
          <a:p>
            <a:r>
              <a:rPr lang="de-DE" spc="2000" dirty="0" smtClean="0"/>
              <a:t>Fazit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18543" y="1340771"/>
            <a:ext cx="8674709" cy="4871045"/>
          </a:xfrm>
        </p:spPr>
        <p:txBody>
          <a:bodyPr/>
          <a:lstStyle/>
          <a:p>
            <a:r>
              <a:rPr lang="de-DE" sz="2000" dirty="0" smtClean="0"/>
              <a:t> 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69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16496" y="1412776"/>
            <a:ext cx="9076756" cy="450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de-DE" dirty="0" smtClean="0"/>
              <a:t>Die </a:t>
            </a:r>
            <a:r>
              <a:rPr lang="de-DE" dirty="0"/>
              <a:t>finanzielle Handlungsfähigkeit der Stadt kann nur durch eine Reihe von Maßnahmen gesichert werden, die wenig Begeisterung hervorrufen, insgesamt aber notwendig sind:</a:t>
            </a:r>
            <a:endParaRPr lang="de-DE" sz="18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de-DE" dirty="0"/>
              <a:t>Einschränkungen beim Leistungsumfang</a:t>
            </a:r>
            <a:endParaRPr lang="de-DE" sz="18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de-DE" dirty="0"/>
              <a:t>Mehrbelastungen</a:t>
            </a:r>
            <a:endParaRPr lang="de-DE" sz="18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de-DE" dirty="0"/>
              <a:t>Zeitliches Strecken von Maßnahmen</a:t>
            </a:r>
            <a:endParaRPr lang="de-DE" sz="18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de-DE" dirty="0" smtClean="0"/>
              <a:t>Grundstücksverkehr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de-DE" dirty="0"/>
              <a:t>Strukturelles Konsolidierungskonzept </a:t>
            </a:r>
            <a:r>
              <a:rPr lang="de-DE" b="1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Ziel Haushaltsausgleich in 2021 auf Stufe 3 und ab 2022 mind. auf Stufe 2 (damit Sicherung der Investitionen)</a:t>
            </a:r>
            <a:endParaRPr lang="de-DE" sz="1800" dirty="0"/>
          </a:p>
          <a:p>
            <a:pPr marL="342900" indent="-342900" algn="l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Haushaltsausgleich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438280"/>
            <a:ext cx="8943280" cy="4871045"/>
          </a:xfrm>
        </p:spPr>
        <p:txBody>
          <a:bodyPr/>
          <a:lstStyle/>
          <a:p>
            <a:r>
              <a:rPr lang="de-DE" sz="1800" dirty="0" smtClean="0"/>
              <a:t>Haushaltsausgleich </a:t>
            </a:r>
            <a:r>
              <a:rPr lang="de-DE" sz="1800" dirty="0"/>
              <a:t>in BW kennt 4 Stufen (</a:t>
            </a:r>
            <a:r>
              <a:rPr lang="de-DE" sz="1800" dirty="0" err="1"/>
              <a:t>ordinal</a:t>
            </a:r>
            <a:r>
              <a:rPr lang="de-DE" sz="1800" dirty="0" smtClean="0"/>
              <a:t>):</a:t>
            </a:r>
          </a:p>
          <a:p>
            <a:endParaRPr lang="de-DE" sz="1800" dirty="0"/>
          </a:p>
          <a:p>
            <a:r>
              <a:rPr lang="de-DE" sz="1800" dirty="0"/>
              <a:t>	1. Ausgleich ord. </a:t>
            </a:r>
            <a:r>
              <a:rPr lang="de-DE" sz="1800" dirty="0" smtClean="0"/>
              <a:t>Ergebnis			</a:t>
            </a:r>
            <a:endParaRPr lang="de-DE" sz="1800" dirty="0">
              <a:solidFill>
                <a:schemeClr val="accent1"/>
              </a:solidFill>
            </a:endParaRPr>
          </a:p>
          <a:p>
            <a:r>
              <a:rPr lang="de-DE" sz="1800" dirty="0"/>
              <a:t>	2. Ausgleich </a:t>
            </a:r>
            <a:r>
              <a:rPr lang="de-DE" sz="1800" dirty="0" err="1"/>
              <a:t>außerord</a:t>
            </a:r>
            <a:r>
              <a:rPr lang="de-DE" sz="1800" dirty="0"/>
              <a:t>. </a:t>
            </a:r>
            <a:r>
              <a:rPr lang="de-DE" sz="1800" dirty="0" smtClean="0"/>
              <a:t>Ergebnis			</a:t>
            </a:r>
            <a:r>
              <a:rPr lang="de-DE" sz="1800" dirty="0" smtClean="0">
                <a:solidFill>
                  <a:schemeClr val="accent1"/>
                </a:solidFill>
              </a:rPr>
              <a:t>Eingriffsintensität </a:t>
            </a:r>
            <a:r>
              <a:rPr lang="de-DE" sz="1800" dirty="0">
                <a:solidFill>
                  <a:schemeClr val="accent1"/>
                </a:solidFill>
              </a:rPr>
              <a:t>der </a:t>
            </a:r>
            <a:r>
              <a:rPr lang="de-DE" sz="1800" dirty="0"/>
              <a:t>	</a:t>
            </a:r>
            <a:endParaRPr lang="de-DE" sz="1800" dirty="0" smtClean="0"/>
          </a:p>
          <a:p>
            <a:r>
              <a:rPr lang="de-DE" sz="1800" dirty="0"/>
              <a:t>	</a:t>
            </a:r>
            <a:r>
              <a:rPr lang="de-DE" sz="1800" dirty="0" smtClean="0"/>
              <a:t>3</a:t>
            </a:r>
            <a:r>
              <a:rPr lang="de-DE" sz="1800" dirty="0"/>
              <a:t>. Verlustvortrag über 3 </a:t>
            </a:r>
            <a:r>
              <a:rPr lang="de-DE" sz="1800" dirty="0" smtClean="0"/>
              <a:t>Jahre			</a:t>
            </a:r>
            <a:r>
              <a:rPr lang="de-DE" sz="1800" dirty="0">
                <a:solidFill>
                  <a:schemeClr val="accent1"/>
                </a:solidFill>
              </a:rPr>
              <a:t>Kommunalaufsicht </a:t>
            </a:r>
            <a:r>
              <a:rPr lang="de-DE" sz="1800" dirty="0" smtClean="0">
                <a:solidFill>
                  <a:schemeClr val="accent1"/>
                </a:solidFill>
              </a:rPr>
              <a:t>steigt!</a:t>
            </a:r>
            <a:endParaRPr lang="de-DE" sz="1800" dirty="0" smtClean="0"/>
          </a:p>
          <a:p>
            <a:r>
              <a:rPr lang="de-DE" sz="1800" dirty="0"/>
              <a:t>	4. Verrechnung mit </a:t>
            </a:r>
            <a:r>
              <a:rPr lang="de-DE" sz="1800" dirty="0" smtClean="0"/>
              <a:t>Basiskapital</a:t>
            </a:r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/>
              <a:t>Wenn </a:t>
            </a:r>
            <a:r>
              <a:rPr lang="de-DE" sz="1800" dirty="0" smtClean="0"/>
              <a:t>die 4</a:t>
            </a:r>
            <a:r>
              <a:rPr lang="de-DE" sz="1800" dirty="0"/>
              <a:t>. Stufe nicht mehr </a:t>
            </a:r>
            <a:r>
              <a:rPr lang="de-DE" sz="1800" dirty="0" smtClean="0"/>
              <a:t>funktioniert  		Ausgleich </a:t>
            </a:r>
            <a:r>
              <a:rPr lang="de-DE" sz="1800" dirty="0"/>
              <a:t>endgültig gescheitert</a:t>
            </a:r>
          </a:p>
          <a:p>
            <a:endParaRPr lang="de-DE" sz="1800" dirty="0"/>
          </a:p>
          <a:p>
            <a:r>
              <a:rPr lang="de-DE" sz="1800" dirty="0"/>
              <a:t>Aktueller Haushaltsentwurf ist in </a:t>
            </a:r>
            <a:r>
              <a:rPr lang="de-DE" sz="1800" b="1" dirty="0">
                <a:solidFill>
                  <a:srgbClr val="C00000"/>
                </a:solidFill>
              </a:rPr>
              <a:t>Stufe 4!</a:t>
            </a:r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4592960" y="3880658"/>
            <a:ext cx="1008112" cy="203270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feil nach unten 3"/>
          <p:cNvSpPr/>
          <p:nvPr/>
        </p:nvSpPr>
        <p:spPr bwMode="auto">
          <a:xfrm>
            <a:off x="4664968" y="2119409"/>
            <a:ext cx="288032" cy="10801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254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Termine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8543" y="1438280"/>
            <a:ext cx="8346927" cy="4871045"/>
          </a:xfrm>
        </p:spPr>
        <p:txBody>
          <a:bodyPr/>
          <a:lstStyle/>
          <a:p>
            <a:endParaRPr lang="de-DE" sz="1800" dirty="0" smtClean="0"/>
          </a:p>
          <a:p>
            <a:r>
              <a:rPr lang="de-DE" sz="1800" dirty="0" smtClean="0"/>
              <a:t>Anfragen und Anträge an die Verwaltung </a:t>
            </a:r>
          </a:p>
          <a:p>
            <a:r>
              <a:rPr lang="de-DE" sz="1800" dirty="0" smtClean="0"/>
              <a:t>zur schriftlichen Beantwortung: 			bis 04.12.2020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Persönliche Gespräche:				nach Vereinbarung</a:t>
            </a:r>
          </a:p>
          <a:p>
            <a:endParaRPr lang="de-DE" sz="1800" dirty="0" smtClean="0"/>
          </a:p>
          <a:p>
            <a:r>
              <a:rPr lang="de-DE" sz="1800" dirty="0" smtClean="0"/>
              <a:t>Anträge, die sich auf das Zahlenwerk auswirken, </a:t>
            </a:r>
          </a:p>
          <a:p>
            <a:r>
              <a:rPr lang="de-DE" sz="1800" dirty="0" smtClean="0"/>
              <a:t>an die Kämmerei bis 				09.12.2020</a:t>
            </a:r>
          </a:p>
          <a:p>
            <a:endParaRPr lang="de-DE" sz="1800" dirty="0" smtClean="0"/>
          </a:p>
          <a:p>
            <a:r>
              <a:rPr lang="de-DE" sz="1800" dirty="0" smtClean="0"/>
              <a:t>Haushaltsplanberatung und Verabschiedung: 	14.12.2020</a:t>
            </a:r>
            <a:endParaRPr lang="de-DE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D7B-0AC9-4E5B-9617-B5412E284192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70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906000" cy="3429000"/>
          </a:xfrm>
          <a:prstGeom prst="rect">
            <a:avLst/>
          </a:prstGeom>
          <a:solidFill>
            <a:srgbClr val="A60000"/>
          </a:solidFill>
          <a:ln w="9525">
            <a:solidFill>
              <a:srgbClr val="A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36475" y="6215083"/>
            <a:ext cx="3133422" cy="22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de-DE" sz="2100" dirty="0" smtClean="0"/>
              <a:t>www.weingarten-online.de</a:t>
            </a:r>
            <a:endParaRPr lang="de-DE" sz="2100" dirty="0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3950" y="3429000"/>
            <a:ext cx="7099300" cy="457200"/>
          </a:xfrm>
          <a:noFill/>
          <a:ln/>
        </p:spPr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Vielen Dank für Ihre Aufmerksamkeit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0" y="72000"/>
            <a:ext cx="7680612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7" descr="Kopie von weingarten+grundelement2c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649" y="71414"/>
            <a:ext cx="1613181" cy="75600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35187-69A8-4248-89DD-5E5AAF7AE80E}" type="slidenum">
              <a:rPr lang="de-DE" smtClean="0"/>
              <a:pPr/>
              <a:t>71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7CA5-F924-441D-B6E5-0909ABF3B653}" type="datetime1">
              <a:rPr lang="de-DE" smtClean="0"/>
              <a:pPr/>
              <a:t>16.11.2020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0" grpId="0" autoUpdateAnimBg="0"/>
      <p:bldP spid="184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Haushaltsplanentwurf 2021 – Gespräch beim  RP TÜ	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4312" y="1438280"/>
            <a:ext cx="9028937" cy="4871045"/>
          </a:xfrm>
        </p:spPr>
        <p:txBody>
          <a:bodyPr/>
          <a:lstStyle/>
          <a:p>
            <a:pPr marL="0" indent="0"/>
            <a:r>
              <a:rPr lang="de-DE" b="1" u="sng" dirty="0" smtClean="0"/>
              <a:t>Gespräch am 26.10.2020 beim Regierungspräsidium Tübingen </a:t>
            </a:r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r>
              <a:rPr lang="de-DE" u="sng" dirty="0" smtClean="0"/>
              <a:t>Forderung </a:t>
            </a:r>
            <a:r>
              <a:rPr lang="de-DE" u="sng" dirty="0"/>
              <a:t>des Regierungspräsidiums: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Nachweis, dass alle Spar- und Ertragsmöglichkeiten ausgeschöpft werden.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Nur Pflichtaufgaben und auch diese nur im notwendigen Ausmaß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Strecken von Aufgaben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Abmangel</a:t>
            </a:r>
            <a:r>
              <a:rPr lang="de-DE" dirty="0" smtClean="0"/>
              <a:t> in defizitären Bereichen reduzieren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u="sng" dirty="0" smtClean="0"/>
              <a:t>Zwingend:</a:t>
            </a:r>
            <a:r>
              <a:rPr lang="de-DE" b="1" dirty="0" smtClean="0"/>
              <a:t> 		</a:t>
            </a:r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 marL="457200" lvl="1" indent="0">
              <a:buNone/>
            </a:pPr>
            <a:r>
              <a:rPr lang="de-DE" b="1" dirty="0" smtClean="0"/>
              <a:t>		Mit dem Haushaltsplan 2021 muss ein vom Gemeinderat</a:t>
            </a:r>
          </a:p>
          <a:p>
            <a:pPr marL="457200" lvl="1" indent="0">
              <a:buNone/>
            </a:pPr>
            <a:r>
              <a:rPr lang="de-DE" b="1" dirty="0"/>
              <a:t>	</a:t>
            </a:r>
            <a:r>
              <a:rPr lang="de-DE" b="1" dirty="0" smtClean="0"/>
              <a:t>	beschlossenes, strukturelles Konsolidierungskonzept</a:t>
            </a:r>
          </a:p>
          <a:p>
            <a:pPr marL="457200" lvl="1" indent="0">
              <a:buNone/>
            </a:pPr>
            <a:r>
              <a:rPr lang="de-DE" b="1" dirty="0"/>
              <a:t>	</a:t>
            </a:r>
            <a:r>
              <a:rPr lang="de-DE" b="1" dirty="0" smtClean="0"/>
              <a:t>	dem RP vorgelegt werden. </a:t>
            </a:r>
          </a:p>
          <a:p>
            <a:pPr marL="514350" indent="-514350"/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1314450" lvl="2" indent="-514350">
              <a:buFont typeface="+mj-lt"/>
              <a:buAutoNum type="romanUcPeriod"/>
            </a:pPr>
            <a:endParaRPr lang="de-DE" dirty="0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Pfeil nach rechts 1"/>
          <p:cNvSpPr/>
          <p:nvPr/>
        </p:nvSpPr>
        <p:spPr bwMode="auto">
          <a:xfrm>
            <a:off x="1064568" y="5085184"/>
            <a:ext cx="792088" cy="50405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13" y="395292"/>
            <a:ext cx="7609034" cy="611187"/>
          </a:xfrm>
        </p:spPr>
        <p:txBody>
          <a:bodyPr/>
          <a:lstStyle/>
          <a:p>
            <a:r>
              <a:rPr lang="de-DE" dirty="0" smtClean="0"/>
              <a:t>Haushaltsplanentwurf 2021 – Gespräch beim  RP TÜ	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4312" y="1438280"/>
            <a:ext cx="9028937" cy="4871045"/>
          </a:xfrm>
        </p:spPr>
        <p:txBody>
          <a:bodyPr/>
          <a:lstStyle/>
          <a:p>
            <a:pPr marL="0" indent="0"/>
            <a:r>
              <a:rPr lang="de-DE" b="1" u="sng" dirty="0" smtClean="0"/>
              <a:t>Gespräch am 26.10.2020 beim Regierungspräsidium Tübingen </a:t>
            </a:r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r>
              <a:rPr lang="de-DE" u="sng" dirty="0" smtClean="0"/>
              <a:t>Ziel</a:t>
            </a:r>
            <a:r>
              <a:rPr lang="de-DE" u="sng" dirty="0"/>
              <a:t> </a:t>
            </a:r>
            <a:r>
              <a:rPr lang="de-DE" u="sng" dirty="0" smtClean="0"/>
              <a:t>des Konsolidierungskonzepts: </a:t>
            </a:r>
          </a:p>
          <a:p>
            <a:pPr marL="0" indent="0"/>
            <a:endParaRPr lang="de-DE" u="sng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Ergebnishaushalt verbessern 	weg von Stufe 4 des Haushaltsausgleichs, </a:t>
            </a:r>
            <a:r>
              <a:rPr lang="de-DE" dirty="0"/>
              <a:t>zumindest auf Stufe 3 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Liquidität verbessern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Finanzierung der Investitionen sicher stellen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Schuldenaufnahme absenken</a:t>
            </a:r>
          </a:p>
          <a:p>
            <a:pPr marL="0" indent="0"/>
            <a:endParaRPr lang="de-DE" sz="2000" b="1" dirty="0" smtClean="0">
              <a:solidFill>
                <a:srgbClr val="C00000"/>
              </a:solidFill>
            </a:endParaRPr>
          </a:p>
          <a:p>
            <a:pPr marL="0" indent="0"/>
            <a:r>
              <a:rPr lang="de-DE" sz="2400" b="1" dirty="0" smtClean="0">
                <a:solidFill>
                  <a:srgbClr val="C00000"/>
                </a:solidFill>
              </a:rPr>
              <a:t>		genehmigungsfähiger </a:t>
            </a:r>
            <a:r>
              <a:rPr lang="de-DE" sz="2400" b="1" dirty="0">
                <a:solidFill>
                  <a:srgbClr val="C00000"/>
                </a:solidFill>
              </a:rPr>
              <a:t>Haushalt 2021</a:t>
            </a:r>
          </a:p>
          <a:p>
            <a:pPr marL="0" indent="0"/>
            <a:endParaRPr lang="de-DE" dirty="0" smtClean="0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</p:spPr>
        <p:txBody>
          <a:bodyPr/>
          <a:lstStyle/>
          <a:p>
            <a:fld id="{75561EBD-A4F4-4743-B0F0-ABA0F15F25E8}" type="datetime1">
              <a:rPr lang="de-DE" smtClean="0"/>
              <a:pPr/>
              <a:t>16.11.2020</a:t>
            </a:fld>
            <a:endParaRPr lang="de-DE" dirty="0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fld id="{71635187-69A8-4248-89DD-5E5AAF7AE80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Pfeil nach rechts 6"/>
          <p:cNvSpPr/>
          <p:nvPr/>
        </p:nvSpPr>
        <p:spPr bwMode="auto">
          <a:xfrm>
            <a:off x="1136576" y="4797152"/>
            <a:ext cx="792088" cy="50405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4536508" y="2924944"/>
            <a:ext cx="4422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dt-Weingarten_Datum-Seite_2013">
  <a:themeElements>
    <a:clrScheme name="Stadt Weingarten">
      <a:dk1>
        <a:srgbClr val="000000"/>
      </a:dk1>
      <a:lt1>
        <a:srgbClr val="F8F8F8"/>
      </a:lt1>
      <a:dk2>
        <a:srgbClr val="F8F8F8"/>
      </a:dk2>
      <a:lt2>
        <a:srgbClr val="808080"/>
      </a:lt2>
      <a:accent1>
        <a:srgbClr val="A60000"/>
      </a:accent1>
      <a:accent2>
        <a:srgbClr val="00CC00"/>
      </a:accent2>
      <a:accent3>
        <a:srgbClr val="FBFBFB"/>
      </a:accent3>
      <a:accent4>
        <a:srgbClr val="000000"/>
      </a:accent4>
      <a:accent5>
        <a:srgbClr val="ADB2D5"/>
      </a:accent5>
      <a:accent6>
        <a:srgbClr val="00B900"/>
      </a:accent6>
      <a:hlink>
        <a:srgbClr val="3399FF"/>
      </a:hlink>
      <a:folHlink>
        <a:srgbClr val="3399FF"/>
      </a:folHlink>
    </a:clrScheme>
    <a:fontScheme name="stadt_ravensburg_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E4FB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E4FB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dt_ravensburg_ppt_vorlage 1">
        <a:dk1>
          <a:srgbClr val="000000"/>
        </a:dk1>
        <a:lt1>
          <a:srgbClr val="F8F8F8"/>
        </a:lt1>
        <a:dk2>
          <a:srgbClr val="F8F8F8"/>
        </a:dk2>
        <a:lt2>
          <a:srgbClr val="808080"/>
        </a:lt2>
        <a:accent1>
          <a:srgbClr val="2E4FB2"/>
        </a:accent1>
        <a:accent2>
          <a:srgbClr val="00CC00"/>
        </a:accent2>
        <a:accent3>
          <a:srgbClr val="FBFBFB"/>
        </a:accent3>
        <a:accent4>
          <a:srgbClr val="000000"/>
        </a:accent4>
        <a:accent5>
          <a:srgbClr val="ADB2D5"/>
        </a:accent5>
        <a:accent6>
          <a:srgbClr val="00B900"/>
        </a:accent6>
        <a:hlink>
          <a:srgbClr val="3399F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Stadt-Weingarten_Datum-Seite_2013</Template>
  <TotalTime>0</TotalTime>
  <Words>3856</Words>
  <Application>Microsoft Office PowerPoint</Application>
  <PresentationFormat>A4-Papier (210 x 297 mm)</PresentationFormat>
  <Paragraphs>1612</Paragraphs>
  <Slides>71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7" baseType="lpstr">
      <vt:lpstr>Arial</vt:lpstr>
      <vt:lpstr>Calibri</vt:lpstr>
      <vt:lpstr>Frutiger 45 Light</vt:lpstr>
      <vt:lpstr>Times New Roman</vt:lpstr>
      <vt:lpstr>Wingdings</vt:lpstr>
      <vt:lpstr>Stadt-Weingarten_Datum-Seite_2013</vt:lpstr>
      <vt:lpstr>Einführung Haushaltsplanentwurf 2021</vt:lpstr>
      <vt:lpstr>Haushaltsplanentwurf 2021</vt:lpstr>
      <vt:lpstr>Haushaltsplanentwurf 2021</vt:lpstr>
      <vt:lpstr>Haushaltsplanentwurf, Stand 12.10.2021</vt:lpstr>
      <vt:lpstr>Haushaltsplanentwurf, Stand 26.10.2021</vt:lpstr>
      <vt:lpstr>Haushaltsplanentwurf 2021 – Gespräch beim  RP TÜ </vt:lpstr>
      <vt:lpstr>Haushaltsausgleich</vt:lpstr>
      <vt:lpstr>Haushaltsplanentwurf 2021 – Gespräch beim  RP TÜ </vt:lpstr>
      <vt:lpstr>Haushaltsplanentwurf 2021 – Gespräch beim  RP TÜ </vt:lpstr>
      <vt:lpstr>Strukturelles Konsolidierungskonzept</vt:lpstr>
      <vt:lpstr>Im aktuellen Entwurf eingearbeitete Maßnahmen</vt:lpstr>
      <vt:lpstr>Veränderung der Neuverschuldung</vt:lpstr>
      <vt:lpstr>Kreisumlage</vt:lpstr>
      <vt:lpstr>PowerPoint-Präsentation</vt:lpstr>
      <vt:lpstr>Ergebnishaushalt 2021 Eckdaten </vt:lpstr>
      <vt:lpstr>Ergebnishaushalt 2021 Eckdaten </vt:lpstr>
      <vt:lpstr>PowerPoint-Präsentation</vt:lpstr>
      <vt:lpstr>Ergebnishaushalt</vt:lpstr>
      <vt:lpstr>Ergebnishaushalt  Ordentliche Erträge</vt:lpstr>
      <vt:lpstr>Ergebnishaushalt Nr. 1: Steuern und ähnliche Abgaben</vt:lpstr>
      <vt:lpstr>Ergebnishaushalt Nr. 1: Steuern und ähnliche Abgaben </vt:lpstr>
      <vt:lpstr>Ergebnishaushalt Nr. 1: Steuern und ähnliche Abgaben </vt:lpstr>
      <vt:lpstr>Ergebnishaushalt Gewerbesteuer - Steuerentwicklung 2010 bis 2024</vt:lpstr>
      <vt:lpstr>Ergebnishaushalt Vergnügungssteuer</vt:lpstr>
      <vt:lpstr>Ergebnishaushalt Nr. 2: Zuweisungen, Zuwendungen, Umlagen</vt:lpstr>
      <vt:lpstr>Ergebnishaushalt Schlüsselzuweisungen </vt:lpstr>
      <vt:lpstr>Ergebnishaushalt Nr. 5 – 10: weitere Erträge</vt:lpstr>
      <vt:lpstr>Ergebnishaushalt Ordentliche Aufwendungen:</vt:lpstr>
      <vt:lpstr>Ergebnishaushalt Nr. 12, 13 Personal- und Versorgungsaufwendungen</vt:lpstr>
      <vt:lpstr>Ergebnishaushalt Nr. 12, 13: Personal- und Versorgungsaufwendungen</vt:lpstr>
      <vt:lpstr>Ergebnishaushalt Nr. 12, 13: Personal- und Versorgungsaufwendungen</vt:lpstr>
      <vt:lpstr>Ergebnishaushalt Nr. 14: Aufwendungen für Sach- und Dienstleistungen </vt:lpstr>
      <vt:lpstr>Besondere Verwaltungs- und Betriebsaufwendungen: davon: Digitalisierung an Schulen</vt:lpstr>
      <vt:lpstr>Besondere Verwaltungs- und Betriebsaufwendungen: davon: Digitalisierung an Schulen</vt:lpstr>
      <vt:lpstr>Ergebnishaushalt Nr. 15: Abschreibungen</vt:lpstr>
      <vt:lpstr>Ergebnishaushalt Nr. 17: Transferaufwendungen</vt:lpstr>
      <vt:lpstr>Ergebnishaushalt Nr. 17: Transferaufwendungen</vt:lpstr>
      <vt:lpstr>Ergebnishaushalt Nr. 17: Transferaufwendungen</vt:lpstr>
      <vt:lpstr>Stadtwerke – Abmangel in Sparten</vt:lpstr>
      <vt:lpstr>Stadtwerke – Abmangel in Sparten</vt:lpstr>
      <vt:lpstr>Ergebnishaushalt Nr. 17: Transferaufwendungen</vt:lpstr>
      <vt:lpstr>Ergebnishaushalt Nr . 17: Transferaufwendungen Kinderbetreuung</vt:lpstr>
      <vt:lpstr>Ergebnishaushalt Nr. 17: Transferaufwendungen - Kinderbetreuung </vt:lpstr>
      <vt:lpstr>Ergebnishaushalt Nr. 17: Transferaufwendungen - Kinderbetreuung</vt:lpstr>
      <vt:lpstr>Ergebnishaushalt, Nr. 17: Transferaufwendungen:  Gewerbesteuerumlage und FAG-Umlage</vt:lpstr>
      <vt:lpstr>Ergebnishaushalt Nr. 17: Transferaufwendungen - Kreisumlage</vt:lpstr>
      <vt:lpstr>Ergebnishaushalt Nr. 18: Sonstige ordentliche Aufwendungen </vt:lpstr>
      <vt:lpstr>PowerPoint-Präsentation</vt:lpstr>
      <vt:lpstr>Übersicht Haushaltsplanentwurf 2021 Finanzhaushalt</vt:lpstr>
      <vt:lpstr>Finanzhaushalt</vt:lpstr>
      <vt:lpstr>Finanzhaushalt</vt:lpstr>
      <vt:lpstr>Finanzhaushalt</vt:lpstr>
      <vt:lpstr>Finanzhaushalt – Einzahlungen </vt:lpstr>
      <vt:lpstr>Finanzhaushalt Nr. 20 und 24: Grundstücksverkehr Nr. 21 Veräußerung Finanzvermögen</vt:lpstr>
      <vt:lpstr>Finanzhaushalt Nr. 25 Baumaßnahmen</vt:lpstr>
      <vt:lpstr>Ergebnishaushalt Nr. 25: Tiefbaumaßnahmen</vt:lpstr>
      <vt:lpstr>Ergebnishaushalt Nr. 25: Hochbaumaßnahmen</vt:lpstr>
      <vt:lpstr>Ergebnishaushalt, Nr. 26 und 27:  Erwerb von beweglichem und Finanzvermögen</vt:lpstr>
      <vt:lpstr>Ergebnishaushalt Nr. 28: Investitionsfördermaßnahmen</vt:lpstr>
      <vt:lpstr>PowerPoint-Präsentation</vt:lpstr>
      <vt:lpstr>Kredite und Schuldenentwicklung</vt:lpstr>
      <vt:lpstr>Kredite und Schuldenentwicklung</vt:lpstr>
      <vt:lpstr>Kredite und Schuldenentwicklung</vt:lpstr>
      <vt:lpstr>Kredite und Schuldenentwicklung</vt:lpstr>
      <vt:lpstr>Voraussichtliche Entwicklung der Liquidität</vt:lpstr>
      <vt:lpstr>Chancen und Risiken des Haushaltsentwurfes 2021</vt:lpstr>
      <vt:lpstr>PowerPoint-Präsentation</vt:lpstr>
      <vt:lpstr>Fazit</vt:lpstr>
      <vt:lpstr>Fazit</vt:lpstr>
      <vt:lpstr>Termine</vt:lpstr>
      <vt:lpstr>Vielen Dank für Ihre Aufmerksamkeit</vt:lpstr>
    </vt:vector>
  </TitlesOfParts>
  <Company>Stadt Weingarten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zum Haushaltsplanentwurf 2015</dc:title>
  <dc:creator>A11Straessle</dc:creator>
  <cp:lastModifiedBy>Fischer, Britta</cp:lastModifiedBy>
  <cp:revision>961</cp:revision>
  <cp:lastPrinted>2020-11-13T07:23:20Z</cp:lastPrinted>
  <dcterms:created xsi:type="dcterms:W3CDTF">2014-11-19T12:35:39Z</dcterms:created>
  <dcterms:modified xsi:type="dcterms:W3CDTF">2020-11-16T18:46:31Z</dcterms:modified>
</cp:coreProperties>
</file>